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</p:sldIdLst>
  <p:sldSz cy="6858000" cx="9144000"/>
  <p:notesSz cx="6797675" cy="99282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D204E67-71BE-4489-A6C1-0837C4F32F3D}">
  <a:tblStyle styleId="{0D204E67-71BE-4489-A6C1-0837C4F32F3D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BECF0"/>
          </a:solidFill>
        </a:fill>
      </a:tcStyle>
    </a:wholeTbl>
    <a:band1H>
      <a:tcTxStyle/>
      <a:tcStyle>
        <a:fill>
          <a:solidFill>
            <a:srgbClr val="D4D6E0"/>
          </a:solidFill>
        </a:fill>
      </a:tcStyle>
    </a:band1H>
    <a:band2H>
      <a:tcTxStyle/>
    </a:band2H>
    <a:band1V>
      <a:tcTxStyle/>
      <a:tcStyle>
        <a:fill>
          <a:solidFill>
            <a:srgbClr val="D4D6E0"/>
          </a:solidFill>
        </a:fill>
      </a:tcStyle>
    </a:band1V>
    <a:band2V>
      <a:tcTxStyle/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BDCCE6E6-4F26-4BEA-9BA8-66EA96910BA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64048ebc_0_397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64048ebc_0_397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2c64048ebc_0_397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4e891294_0_2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2a4e891294_0_2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a4e891294_0_25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4e891294_0_3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2a4e891294_0_32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2a4e891294_0_32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a4e891294_0_4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2a4e891294_0_48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2a4e891294_0_48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4e891294_0_5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a4e891294_0_5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2a4e891294_0_55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4e891294_0_67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2a4e891294_0_67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http://pediatrics.aappublications.org/content/131/1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2a4e891294_0_67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5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5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7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7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64048ebc_0_20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2c64048ebc_0_20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c64048ebc_0_205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c64048ebc_0_213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c64048ebc_0_213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c64048ebc_0_21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2c64048ebc_0_219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2c64048ebc_0_219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c64048ebc_0_22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c64048ebc_0_22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c64048ebc_0_18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2c64048ebc_0_180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c64048ebc_0_180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c64048ebc_0_24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2c64048ebc_0_246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c64048ebc_0_246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c64048ebc_0_187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2c64048ebc_0_187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2c64048ebc_0_187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4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4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a4e891294_0_9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2a4e891294_0_99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a4e891294_0_99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c64048ebc_0_3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2c64048ebc_0_38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c64048ebc_0_38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c64048ebc_0_3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2c64048ebc_0_31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2c64048ebc_0_31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2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2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26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6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a4e891294_0_10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g2a4e891294_0_109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2a4e891294_0_109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c64048ebc_0_23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c64048ebc_0_231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c64048ebc_0_231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64048ebc_0_237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2c64048ebc_0_237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2c64048ebc_0_237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a4e891294_0_11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2a4e891294_0_11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2a4e891294_0_115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a4e891294_0_12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2a4e891294_0_122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2a4e891294_0_122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a4e891294_0_12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2a4e891294_0_129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a4e891294_0_129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27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7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a4e891294_0_14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2a4e891294_0_140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2a4e891294_0_140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9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c64048ebc_0_322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2c64048ebc_0_32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7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c64048ebc_0_331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2c64048ebc_0_33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8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8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0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0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64048ebc_0_35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2c64048ebc_0_350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2c64048ebc_0_350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1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c64048ebc_0_25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c64048ebc_0_256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2c64048ebc_0_256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64048ebc_0_26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c64048ebc_0_262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2c64048ebc_0_262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c64048ebc_0_26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c64048ebc_0_269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2c64048ebc_0_269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c64048ebc_0_28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2c64048ebc_0_28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64048ebc_0_27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2c64048ebc_0_27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8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c64048ebc_0_403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g2c64048ebc_0_403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месяц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2c64048ebc_0_403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c64048ebc_0_422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2c64048ebc_0_42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c64048ebc_0_43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2c64048ebc_0_43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c64048ebc_0_451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2c64048ebc_0_45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c64048ebc_0_29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c64048ebc_0_295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2c64048ebc_0_295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c64048ebc_0_30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c64048ebc_0_301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g2c64048ebc_0_301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c64048ebc_0_31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c64048ebc_0_310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g2c64048ebc_0_310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c64048ebc_0_31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c64048ebc_0_316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g2c64048ebc_0_316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c64048ebc_0_35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c64048ebc_0_356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g2c64048ebc_0_356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c64048ebc_0_378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2c64048ebc_0_37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 ведущая причина- гипоксия?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9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c64048ebc_0_384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g2c64048ebc_0_38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c64048ebc_0_363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2c64048ebc_0_363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g2c64048ebc_0_363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c64048ebc_0_37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c64048ebc_0_371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2c64048ebc_0_371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2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p32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32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3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3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4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p34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34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5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6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p36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36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c64048ebc_0_45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2c64048ebc_0_459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g2c64048ebc_0_459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0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p70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70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a4e891294_0_7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2a4e891294_0_79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 ведущая причина- гипоксия?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2a4e891294_0_79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p71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71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2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72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3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8" name="Google Shape;738;p73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73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4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p74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74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5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p75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75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6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4" name="Google Shape;764;p76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76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7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2" name="Google Shape;772;p77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77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8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0" name="Google Shape;780;p78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78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9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9" name="Google Shape;789;p79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79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0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8" name="Google Shape;798;p80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80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a4e891294_0_8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2a4e891294_0_86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 ведущая причина- гипоксия?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2a4e891294_0_86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5" name="Google Shape;805;p81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81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2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82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83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1" name="Google Shape;821;p83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83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84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84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85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p85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85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6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3" name="Google Shape;843;p86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86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7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1" name="Google Shape;851;p87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87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8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9" name="Google Shape;859;p88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88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c64048ebc_0_473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2c64048ebc_0_473:notes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g2c64048ebc_0_473:notes"/>
          <p:cNvSpPr txBox="1"/>
          <p:nvPr>
            <p:ph idx="12" type="sldNum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0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0:notes"/>
          <p:cNvSpPr txBox="1"/>
          <p:nvPr>
            <p:ph idx="12" type="sldNum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type="ctrTitle"/>
          </p:nvPr>
        </p:nvSpPr>
        <p:spPr>
          <a:xfrm>
            <a:off x="1219200" y="3886200"/>
            <a:ext cx="6858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1219200" y="5124450"/>
            <a:ext cx="6858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 marL="457200" marR="0" rtl="0" algn="ctr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ctr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ctr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ctr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ctr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ctr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ctr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0" type="dt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1" type="ftr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2" type="sldNum"/>
          </p:nvPr>
        </p:nvSpPr>
        <p:spPr>
          <a:xfrm>
            <a:off x="1216152" y="6355080"/>
            <a:ext cx="1219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альный текст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 rot="5400000">
            <a:off x="2116836" y="-440436"/>
            <a:ext cx="4910328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5" name="Google Shape;95;p11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альный заголовок и текст" showMasterSp="0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" name="Google Shape;98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9" name="Google Shape;99;p12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1" name="Google Shape;101;p12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102" name="Google Shape;102;p12"/>
          <p:cNvCxnSpPr/>
          <p:nvPr/>
        </p:nvCxnSpPr>
        <p:spPr>
          <a:xfrm>
            <a:off x="457200" y="6353175"/>
            <a:ext cx="8229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3" name="Google Shape;103;p12"/>
          <p:cNvSpPr/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04" name="Google Shape;104;p12"/>
          <p:cNvCxnSpPr/>
          <p:nvPr/>
        </p:nvCxnSpPr>
        <p:spPr>
          <a:xfrm rot="5400000">
            <a:off x="3629607" y="3201952"/>
            <a:ext cx="585216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" name="Google Shape;33;p3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showMasterSp="0" type="secHead">
  <p:cSld name="SECTION_HEADER">
    <p:bg>
      <p:bgPr>
        <a:solidFill>
          <a:schemeClr val="dk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>
            <p:ph type="title"/>
          </p:nvPr>
        </p:nvSpPr>
        <p:spPr>
          <a:xfrm>
            <a:off x="1219200" y="2971800"/>
            <a:ext cx="6858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lt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1295400" y="4267200"/>
            <a:ext cx="6781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r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6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98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98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10" type="dt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1" type="ftr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1069848" y="6355080"/>
            <a:ext cx="1520952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5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457200" y="1219200"/>
            <a:ext cx="4041648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2" type="body"/>
          </p:nvPr>
        </p:nvSpPr>
        <p:spPr>
          <a:xfrm>
            <a:off x="4632198" y="1216152"/>
            <a:ext cx="4041648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6"/>
          <p:cNvSpPr txBox="1"/>
          <p:nvPr>
            <p:ph idx="1" type="body"/>
          </p:nvPr>
        </p:nvSpPr>
        <p:spPr>
          <a:xfrm>
            <a:off x="457200" y="1285875"/>
            <a:ext cx="4040188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  <a:defRPr b="1" i="0" sz="2400" u="none" cap="none" strike="noStrik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68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12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2" type="body"/>
          </p:nvPr>
        </p:nvSpPr>
        <p:spPr>
          <a:xfrm>
            <a:off x="4648200" y="1295400"/>
            <a:ext cx="4041775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  <a:defRPr b="1" i="0" sz="2400" u="none" cap="none" strike="noStrike">
                <a:solidFill>
                  <a:schemeClr val="accent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68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12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6" name="Google Shape;56;p6"/>
          <p:cNvSpPr txBox="1"/>
          <p:nvPr>
            <p:ph idx="3" type="body"/>
          </p:nvPr>
        </p:nvSpPr>
        <p:spPr>
          <a:xfrm>
            <a:off x="457200" y="2133600"/>
            <a:ext cx="40386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4" type="body"/>
          </p:nvPr>
        </p:nvSpPr>
        <p:spPr>
          <a:xfrm>
            <a:off x="4648200" y="2133600"/>
            <a:ext cx="40386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7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3" name="Google Shape;63;p7"/>
          <p:cNvSpPr/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 слайд" showMasterSp="0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66" name="Google Shape;66;p8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67" name="Google Shape;67;p8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68" name="Google Shape;68;p8"/>
          <p:cNvCxnSpPr/>
          <p:nvPr/>
        </p:nvCxnSpPr>
        <p:spPr>
          <a:xfrm>
            <a:off x="457200" y="6353175"/>
            <a:ext cx="8229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69" name="Google Shape;69;p8"/>
          <p:cNvSpPr/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showMasterSp="0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6324600" y="304800"/>
            <a:ext cx="25146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bin"/>
              <a:buNone/>
              <a:defRPr b="1" i="0" sz="20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9"/>
          <p:cNvSpPr txBox="1"/>
          <p:nvPr>
            <p:ph idx="1" type="body"/>
          </p:nvPr>
        </p:nvSpPr>
        <p:spPr>
          <a:xfrm>
            <a:off x="6324600" y="1219200"/>
            <a:ext cx="2514600" cy="48434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286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912"/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76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63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63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73" name="Google Shape;73;p9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75" name="Google Shape;75;p9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76" name="Google Shape;76;p9"/>
          <p:cNvCxnSpPr/>
          <p:nvPr/>
        </p:nvCxnSpPr>
        <p:spPr>
          <a:xfrm>
            <a:off x="457200" y="6353175"/>
            <a:ext cx="8229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77" name="Google Shape;77;p9"/>
          <p:cNvCxnSpPr/>
          <p:nvPr/>
        </p:nvCxnSpPr>
        <p:spPr>
          <a:xfrm rot="5400000">
            <a:off x="3160645" y="3324225"/>
            <a:ext cx="603504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78" name="Google Shape;78;p9"/>
          <p:cNvSpPr/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9" name="Google Shape;79;p9"/>
          <p:cNvSpPr txBox="1"/>
          <p:nvPr>
            <p:ph idx="2" type="body"/>
          </p:nvPr>
        </p:nvSpPr>
        <p:spPr>
          <a:xfrm>
            <a:off x="304800" y="304800"/>
            <a:ext cx="5715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showMasterSp="0" type="picTx">
  <p:cSld name="PICTURE_WITH_CAPTION_TEXT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type="title"/>
          </p:nvPr>
        </p:nvSpPr>
        <p:spPr>
          <a:xfrm>
            <a:off x="457200" y="500856"/>
            <a:ext cx="8229600" cy="67468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ookman Old Style"/>
              <a:buNone/>
              <a:defRPr b="0" i="0" sz="2000" u="none" cap="none" strike="noStrik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0"/>
          <p:cNvSpPr/>
          <p:nvPr>
            <p:ph idx="2" type="pic"/>
          </p:nvPr>
        </p:nvSpPr>
        <p:spPr>
          <a:xfrm>
            <a:off x="457200" y="1905000"/>
            <a:ext cx="8229600" cy="4270248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32"/>
              <a:buFont typeface="Noto Sans Symbols"/>
              <a:buNone/>
              <a:defRPr b="0" i="0" sz="3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28600" lvl="2" marL="82296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28600" lvl="3" marL="109728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28600" lvl="4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182880" lvl="5" marL="164592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182879" lvl="6" marL="18288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182879" lvl="7" marL="2011679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182880" lvl="8" marL="219456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457200" y="12192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286512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12"/>
              <a:buFont typeface="Noto Sans Symbols"/>
              <a:buChar char="▶"/>
              <a:defRPr b="0" i="0" sz="1200" u="none" cap="none" strike="noStrik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27686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60"/>
              <a:buFont typeface="Noto Sans Symbols"/>
              <a:buChar char="▶"/>
              <a:defRPr b="0" i="0" sz="10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268605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630"/>
              <a:buFont typeface="Noto Sans Symbols"/>
              <a:buChar char="◻"/>
              <a:defRPr b="0" i="0" sz="9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68604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630"/>
              <a:buFont typeface="Noto Sans Symbols"/>
              <a:buChar char="◻"/>
              <a:defRPr b="0" i="0" sz="9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4" name="Google Shape;84;p10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5" name="Google Shape;85;p10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87" name="Google Shape;87;p10"/>
          <p:cNvCxnSpPr/>
          <p:nvPr/>
        </p:nvCxnSpPr>
        <p:spPr>
          <a:xfrm>
            <a:off x="457200" y="6353175"/>
            <a:ext cx="8229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8" name="Google Shape;88;p10"/>
          <p:cNvSpPr/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9" name="Google Shape;89;p10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4076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  <a:defRPr b="0" i="0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9597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  <a:defRPr b="0" i="0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25119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0861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260"/>
              <a:buFont typeface="Noto Sans Symbols"/>
              <a:buChar char="◻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29972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Char char="◻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1200"/>
              <a:buFont typeface="Noto Sans Symbols"/>
              <a:buChar char="▶"/>
              <a:defRPr b="0" i="0" sz="1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295275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646C8F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295275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BABABA"/>
              </a:buClr>
              <a:buSzPts val="1050"/>
              <a:buFont typeface="Noto Sans Symbols"/>
              <a:buChar char="▶"/>
              <a:defRPr b="0" i="0" sz="1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28575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9FB8CD"/>
              </a:buClr>
              <a:buSzPts val="900"/>
              <a:buFont typeface="Noto Sans Symbols"/>
              <a:buChar char="▶"/>
              <a:defRPr b="0" i="0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15" name="Google Shape;15;p1"/>
          <p:cNvCxnSpPr/>
          <p:nvPr/>
        </p:nvCxnSpPr>
        <p:spPr>
          <a:xfrm>
            <a:off x="457200" y="6353175"/>
            <a:ext cx="8229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6" name="Google Shape;16;p1"/>
          <p:cNvCxnSpPr/>
          <p:nvPr/>
        </p:nvCxnSpPr>
        <p:spPr>
          <a:xfrm>
            <a:off x="457200" y="1143000"/>
            <a:ext cx="8229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7" name="Google Shape;17;p1"/>
          <p:cNvSpPr/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hyperlink" Target="http://pediatrics.aappublications.org/" TargetMode="External"/><Relationship Id="rId6" Type="http://schemas.openxmlformats.org/officeDocument/2006/relationships/hyperlink" Target="http://pediatrics.aappublications.org/" TargetMode="External"/><Relationship Id="rId7" Type="http://schemas.openxmlformats.org/officeDocument/2006/relationships/hyperlink" Target="http://pediatrics.aappublications.org/content/131/1" TargetMode="External"/><Relationship Id="rId8" Type="http://schemas.openxmlformats.org/officeDocument/2006/relationships/hyperlink" Target="http://pediatrics.aappublications.org/content/131/1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g"/><Relationship Id="rId4" Type="http://schemas.openxmlformats.org/officeDocument/2006/relationships/image" Target="../media/image79.png"/><Relationship Id="rId5" Type="http://schemas.openxmlformats.org/officeDocument/2006/relationships/image" Target="../media/image7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hyperlink" Target="https://www.dovepress.com/congenital-vascular-anomalies-current-perspectives-on-diagnosis-classi-peer-reviewed-fulltext-article-JVD#ref86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Relationship Id="rId4" Type="http://schemas.openxmlformats.org/officeDocument/2006/relationships/hyperlink" Target="http://www.scielo.br/scielo.php?script=sci_serial&amp;pid=0365-0596&amp;lng=en&amp;nrm=iso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www.scielo.br/scielo.php?script=sci_serial&amp;pid=0365-0596&amp;lng=en&amp;nrm=iso" TargetMode="External"/><Relationship Id="rId4" Type="http://schemas.openxmlformats.org/officeDocument/2006/relationships/image" Target="../media/image7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nejm.org/toc/nejm/358/24/" TargetMode="External"/><Relationship Id="rId4" Type="http://schemas.openxmlformats.org/officeDocument/2006/relationships/image" Target="../media/image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4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jpg"/><Relationship Id="rId4" Type="http://schemas.openxmlformats.org/officeDocument/2006/relationships/image" Target="../media/image27.jpg"/><Relationship Id="rId5" Type="http://schemas.openxmlformats.org/officeDocument/2006/relationships/image" Target="../media/image33.jpg"/><Relationship Id="rId6" Type="http://schemas.openxmlformats.org/officeDocument/2006/relationships/image" Target="../media/image28.jpg"/><Relationship Id="rId7" Type="http://schemas.openxmlformats.org/officeDocument/2006/relationships/image" Target="../media/image5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41.jpg"/><Relationship Id="rId6" Type="http://schemas.openxmlformats.org/officeDocument/2006/relationships/image" Target="../media/image37.jpg"/><Relationship Id="rId7" Type="http://schemas.openxmlformats.org/officeDocument/2006/relationships/image" Target="../media/image47.jpg"/><Relationship Id="rId8" Type="http://schemas.openxmlformats.org/officeDocument/2006/relationships/image" Target="../media/image3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6.jpg"/><Relationship Id="rId4" Type="http://schemas.openxmlformats.org/officeDocument/2006/relationships/image" Target="../media/image36.jpg"/><Relationship Id="rId5" Type="http://schemas.openxmlformats.org/officeDocument/2006/relationships/image" Target="../media/image39.jpg"/><Relationship Id="rId6" Type="http://schemas.openxmlformats.org/officeDocument/2006/relationships/image" Target="../media/image3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2.jpg"/><Relationship Id="rId4" Type="http://schemas.openxmlformats.org/officeDocument/2006/relationships/image" Target="../media/image45.jpg"/><Relationship Id="rId5" Type="http://schemas.openxmlformats.org/officeDocument/2006/relationships/image" Target="../media/image52.jpg"/><Relationship Id="rId6" Type="http://schemas.openxmlformats.org/officeDocument/2006/relationships/image" Target="../media/image40.jpg"/><Relationship Id="rId7" Type="http://schemas.openxmlformats.org/officeDocument/2006/relationships/image" Target="../media/image44.jpg"/><Relationship Id="rId8" Type="http://schemas.openxmlformats.org/officeDocument/2006/relationships/image" Target="../media/image4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4.jpg"/><Relationship Id="rId4" Type="http://schemas.openxmlformats.org/officeDocument/2006/relationships/image" Target="../media/image4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medspecial.ru/wiki/%D0%91%D0%B8%D0%BE%D0%BF%D1%81%D0%B8%D1%8F/" TargetMode="External"/><Relationship Id="rId4" Type="http://schemas.openxmlformats.org/officeDocument/2006/relationships/hyperlink" Target="http://medspecial.ru/wiki/%D0%A5%D0%BE%D1%80%D0%B8%D0%BE%D0%BD/" TargetMode="Externa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jpg"/><Relationship Id="rId4" Type="http://schemas.openxmlformats.org/officeDocument/2006/relationships/image" Target="../media/image58.jpg"/><Relationship Id="rId5" Type="http://schemas.openxmlformats.org/officeDocument/2006/relationships/image" Target="../media/image5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medspecial.ru/wiki/%D0%91%D0%B8%D0%BE%D0%BF%D1%81%D0%B8%D1%8F/" TargetMode="External"/><Relationship Id="rId4" Type="http://schemas.openxmlformats.org/officeDocument/2006/relationships/hyperlink" Target="http://medspecial.ru/wiki/%D0%A5%D0%BE%D1%80%D0%B8%D0%BE%D0%BD/" TargetMode="Externa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9.jpg"/><Relationship Id="rId4" Type="http://schemas.openxmlformats.org/officeDocument/2006/relationships/image" Target="../media/image82.png"/><Relationship Id="rId5" Type="http://schemas.openxmlformats.org/officeDocument/2006/relationships/image" Target="../media/image8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3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5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9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5.jpg"/><Relationship Id="rId4" Type="http://schemas.openxmlformats.org/officeDocument/2006/relationships/image" Target="../media/image8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0.jpg"/><Relationship Id="rId4" Type="http://schemas.openxmlformats.org/officeDocument/2006/relationships/image" Target="../media/image68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6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2.jpg"/><Relationship Id="rId4" Type="http://schemas.openxmlformats.org/officeDocument/2006/relationships/image" Target="../media/image73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1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4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/>
          <p:nvPr>
            <p:ph type="title"/>
          </p:nvPr>
        </p:nvSpPr>
        <p:spPr>
          <a:xfrm>
            <a:off x="0" y="4636400"/>
            <a:ext cx="8229600" cy="181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   Анастасия Угрюмова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               Европейский Медицинский Центр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							Москва 2017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11" name="Google Shape;111;p13"/>
          <p:cNvSpPr txBox="1"/>
          <p:nvPr>
            <p:ph idx="1" type="body"/>
          </p:nvPr>
        </p:nvSpPr>
        <p:spPr>
          <a:xfrm>
            <a:off x="457200" y="386375"/>
            <a:ext cx="8229600" cy="30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/>
              <a:t>  ГЕМАНГИОМЫ И СОСУДИСТЫЕ               МАЛЬФОРМАЦИИ-</a:t>
            </a:r>
            <a:endParaRPr b="1"/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/>
              <a:t>  МИФЫ И РЕАЛЬНОСТЬ. ПОДХОДЫ К ВЕДЕНИЮ НА СОВРЕМЕННОМ ЭТАПЕ. </a:t>
            </a:r>
            <a:endParaRPr b="1"/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type="title"/>
          </p:nvPr>
        </p:nvSpPr>
        <p:spPr>
          <a:xfrm>
            <a:off x="457200" y="152400"/>
            <a:ext cx="82296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Классификация</a:t>
            </a: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гемангиом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2"/>
          <p:cNvSpPr txBox="1"/>
          <p:nvPr>
            <p:ph idx="1" type="body"/>
          </p:nvPr>
        </p:nvSpPr>
        <p:spPr>
          <a:xfrm>
            <a:off x="457200" y="632100"/>
            <a:ext cx="82296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единичная vs множественные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поверхностная     vs        глубокая                     vs смешанная 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457200" y="5500425"/>
            <a:ext cx="83319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apillary_haemangioma.jpg" id="180" name="Google Shape;1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27025" y="4337775"/>
            <a:ext cx="4386292" cy="31432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p22"/>
          <p:cNvGraphicFramePr/>
          <p:nvPr/>
        </p:nvGraphicFramePr>
        <p:xfrm>
          <a:off x="115725" y="1478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{BDCCE6E6-4F26-4BEA-9BA8-66EA96910BA6}</a:tableStyleId>
              </a:tblPr>
              <a:tblGrid>
                <a:gridCol w="2943550"/>
                <a:gridCol w="2943550"/>
                <a:gridCol w="2943550"/>
              </a:tblGrid>
              <a:tr h="2141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-</a:t>
                      </a:r>
                      <a:r>
                        <a:rPr lang="ru-RU"/>
                        <a:t>Узлы или бляшки ярко красного    цвета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- поверхность гладкая или рельефная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-сжимаются при надавливании</a:t>
                      </a:r>
                      <a:br>
                        <a:rPr lang="ru-RU"/>
                      </a:br>
                      <a:r>
                        <a:rPr lang="ru-RU"/>
                        <a:t>- бледнеют при витропрессии, но не исчезают</a:t>
                      </a:r>
                      <a:br>
                        <a:rPr lang="ru-RU"/>
                      </a:br>
                      <a:r>
                        <a:rPr lang="ru-RU"/>
                        <a:t>- количество, объем и рельеф варьируют</a:t>
                      </a:r>
                      <a:br>
                        <a:rPr lang="ru-RU"/>
                      </a:b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- опухоль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- цвет кожи, либо с голубым оттенком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- границы нечеткие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- телеангиэктазии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- эластичные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- для уточнения диагноза возможны доп методы исследования (УЗ-допплерография, МРТ)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274320" lvl="0" marL="274320" rtl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368"/>
                        <a:buFont typeface="Noto Sans Symbols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- сочетают признаки поверхностных и глубоких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2708.jpg" id="182" name="Google Shape;18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9275" y="4337775"/>
            <a:ext cx="2943550" cy="2328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H.jpg" id="183" name="Google Shape;18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2825" y="4324263"/>
            <a:ext cx="3141174" cy="23558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772400" y="2855550"/>
            <a:ext cx="67410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Классификация</a:t>
            </a: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гемангиом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3"/>
          <p:cNvSpPr txBox="1"/>
          <p:nvPr>
            <p:ph idx="1" type="body"/>
          </p:nvPr>
        </p:nvSpPr>
        <p:spPr>
          <a:xfrm>
            <a:off x="457200" y="1219200"/>
            <a:ext cx="85893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е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диничная vs множественные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поверхностная vs глубокая vs смешанная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локализованная                        vs   распространненная/cегментарная 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457200" y="5500425"/>
            <a:ext cx="83319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93" name="Google Shape;193;p23"/>
          <p:cNvGraphicFramePr/>
          <p:nvPr/>
        </p:nvGraphicFramePr>
        <p:xfrm>
          <a:off x="457200" y="23356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{BDCCE6E6-4F26-4BEA-9BA8-66EA96910BA6}</a:tableStyleId>
              </a:tblPr>
              <a:tblGrid>
                <a:gridCol w="4126500"/>
                <a:gridCol w="4157850"/>
              </a:tblGrid>
              <a:tr h="874775"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/>
                        <a:t>75% гемангиом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/>
                        <a:t>опухолевидное образование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/>
                        <a:t>нет связи с другими мальформациями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/>
                        <a:t>реже встречается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/>
                        <a:t>бляшковидное образование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/>
                        <a:t>ассоциированы с другими аномалиями (PHACES, PELVUS)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Picture2.jpg" id="194" name="Google Shape;19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2900" y="3356675"/>
            <a:ext cx="2767760" cy="30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50" y="3356669"/>
            <a:ext cx="3709624" cy="302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457200" y="152400"/>
            <a:ext cx="82296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5">
                <a:solidFill>
                  <a:schemeClr val="dk2"/>
                </a:solidFill>
              </a:rPr>
              <a:t>PHACES синдром (Angel PHACE)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-180525" y="1196750"/>
            <a:ext cx="8867400" cy="5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1" marL="54864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31"/>
              <a:buFont typeface="Noto Sans Symbols"/>
              <a:buChar char="▶"/>
            </a:pPr>
            <a:r>
              <a:t/>
            </a:r>
            <a:endParaRPr b="0" i="0" sz="2015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Сегментарные гемангиомы лица более 5 см в диаметре </a:t>
            </a:r>
            <a:endParaRPr/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Мальформации задней черепной ямки (синдром Дэнди-Вокера)</a:t>
            </a:r>
            <a:endParaRPr/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Церебро-васкулярные артериальные аномалии</a:t>
            </a:r>
            <a:endParaRPr/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Коарктация аорты, сердечно-сосудистые аномалии</a:t>
            </a:r>
            <a:endParaRPr/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Окулярные  мальформации</a:t>
            </a:r>
            <a:r>
              <a:rPr lang="ru-RU" sz="1782">
                <a:latin typeface="Arial"/>
                <a:ea typeface="Arial"/>
                <a:cs typeface="Arial"/>
                <a:sym typeface="Arial"/>
              </a:rPr>
              <a:t>/эндокринные аномалии</a:t>
            </a:r>
            <a:endParaRPr b="0" i="0" sz="1782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Дефекты грудины, а также белой линии живота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54"/>
              <a:buFont typeface="Noto Sans Symbols"/>
              <a:buNone/>
            </a:pPr>
            <a:r>
              <a:t/>
            </a:r>
            <a:endParaRPr b="0" i="0" sz="1782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354"/>
              <a:buFont typeface="Noto Sans Symbols"/>
              <a:buChar char="▶"/>
            </a:pPr>
            <a:r>
              <a:rPr lang="ru-RU" sz="1782">
                <a:solidFill>
                  <a:srgbClr val="FF0000"/>
                </a:solidFill>
              </a:rPr>
              <a:t>P</a:t>
            </a:r>
            <a:r>
              <a:rPr lang="ru-RU" sz="1782">
                <a:solidFill>
                  <a:schemeClr val="dk2"/>
                </a:solidFill>
              </a:rPr>
              <a:t>osterior fossa brain malformations</a:t>
            </a:r>
            <a:endParaRPr sz="1782">
              <a:solidFill>
                <a:schemeClr val="dk2"/>
              </a:solidFill>
            </a:endParaRPr>
          </a:p>
          <a:p>
            <a:pPr indent="-255789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3"/>
              <a:buFont typeface="Noto Sans Symbols"/>
              <a:buChar char="▶"/>
            </a:pPr>
            <a:r>
              <a:rPr lang="ru-RU" sz="1782">
                <a:solidFill>
                  <a:srgbClr val="FF0000"/>
                </a:solidFill>
              </a:rPr>
              <a:t>H</a:t>
            </a:r>
            <a:r>
              <a:rPr lang="ru-RU" sz="1782">
                <a:solidFill>
                  <a:schemeClr val="dk2"/>
                </a:solidFill>
              </a:rPr>
              <a:t>emangiomas </a:t>
            </a:r>
            <a:endParaRPr sz="1782">
              <a:solidFill>
                <a:schemeClr val="dk2"/>
              </a:solidFill>
            </a:endParaRPr>
          </a:p>
          <a:p>
            <a:pPr indent="-255789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3"/>
              <a:buFont typeface="Noto Sans Symbols"/>
              <a:buChar char="▶"/>
            </a:pPr>
            <a:r>
              <a:rPr lang="ru-RU" sz="1782">
                <a:solidFill>
                  <a:srgbClr val="FF0000"/>
                </a:solidFill>
              </a:rPr>
              <a:t>A</a:t>
            </a:r>
            <a:r>
              <a:rPr lang="ru-RU" sz="1782">
                <a:solidFill>
                  <a:schemeClr val="dk2"/>
                </a:solidFill>
              </a:rPr>
              <a:t>rterial abnormalities</a:t>
            </a:r>
            <a:endParaRPr sz="1782">
              <a:solidFill>
                <a:schemeClr val="dk2"/>
              </a:solidFill>
            </a:endParaRPr>
          </a:p>
          <a:p>
            <a:pPr indent="-255789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3"/>
              <a:buFont typeface="Noto Sans Symbols"/>
              <a:buChar char="▶"/>
            </a:pPr>
            <a:r>
              <a:rPr lang="ru-RU" sz="1782">
                <a:solidFill>
                  <a:srgbClr val="FF0000"/>
                </a:solidFill>
              </a:rPr>
              <a:t>C</a:t>
            </a:r>
            <a:r>
              <a:rPr lang="ru-RU" sz="1782">
                <a:solidFill>
                  <a:schemeClr val="dk2"/>
                </a:solidFill>
              </a:rPr>
              <a:t>ardiac abnormalities\coarctation of the aorta</a:t>
            </a:r>
            <a:endParaRPr sz="1782">
              <a:solidFill>
                <a:schemeClr val="dk2"/>
              </a:solidFill>
            </a:endParaRPr>
          </a:p>
          <a:p>
            <a:pPr indent="-255789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3"/>
              <a:buFont typeface="Noto Sans Symbols"/>
              <a:buChar char="▶"/>
            </a:pPr>
            <a:r>
              <a:rPr lang="ru-RU" sz="1782">
                <a:solidFill>
                  <a:srgbClr val="FF0000"/>
                </a:solidFill>
              </a:rPr>
              <a:t>E</a:t>
            </a:r>
            <a:r>
              <a:rPr lang="ru-RU" sz="1782">
                <a:solidFill>
                  <a:schemeClr val="dk2"/>
                </a:solidFill>
              </a:rPr>
              <a:t>ye abnormalities/ endocrine abnormalities</a:t>
            </a:r>
            <a:endParaRPr sz="1782">
              <a:solidFill>
                <a:schemeClr val="dk2"/>
              </a:solidFill>
            </a:endParaRPr>
          </a:p>
          <a:p>
            <a:pPr indent="-255789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3"/>
              <a:buFont typeface="Noto Sans Symbols"/>
              <a:buChar char="▶"/>
            </a:pPr>
            <a:r>
              <a:rPr lang="ru-RU" sz="1782">
                <a:solidFill>
                  <a:srgbClr val="FF0000"/>
                </a:solidFill>
              </a:rPr>
              <a:t>S</a:t>
            </a:r>
            <a:r>
              <a:rPr lang="ru-RU" sz="1782">
                <a:solidFill>
                  <a:schemeClr val="dk2"/>
                </a:solidFill>
              </a:rPr>
              <a:t>ternal cleft, supraumbilical raphe</a:t>
            </a:r>
            <a:endParaRPr sz="1782">
              <a:solidFill>
                <a:schemeClr val="dk2"/>
              </a:solidFill>
            </a:endParaRPr>
          </a:p>
        </p:txBody>
      </p:sp>
      <p:pic>
        <p:nvPicPr>
          <p:cNvPr descr="Picture2.jpg" id="203" name="Google Shape;20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073" y="2564904"/>
            <a:ext cx="2857927" cy="3120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457200" y="152400"/>
            <a:ext cx="82296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5">
                <a:solidFill>
                  <a:schemeClr val="dk2"/>
                </a:solidFill>
              </a:rPr>
              <a:t>PHACES синдром (Angel PHACE)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175550" y="1196750"/>
            <a:ext cx="8511300" cy="46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82">
                <a:solidFill>
                  <a:schemeClr val="dk2"/>
                </a:solidFill>
              </a:rPr>
              <a:t>Гемангиомы лица захватывают 4 сегмента</a:t>
            </a:r>
            <a:endParaRPr sz="1782">
              <a:solidFill>
                <a:schemeClr val="dk2"/>
              </a:solidFill>
            </a:endParaRPr>
          </a:p>
          <a:p>
            <a:pPr indent="-341788" lvl="0" marL="4572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3"/>
              <a:buChar char="-"/>
            </a:pPr>
            <a:r>
              <a:rPr lang="ru-RU" sz="1782">
                <a:solidFill>
                  <a:schemeClr val="dk2"/>
                </a:solidFill>
              </a:rPr>
              <a:t>1 (лобно-височный ) - риск мальформаций ГМ</a:t>
            </a:r>
            <a:endParaRPr sz="1782">
              <a:solidFill>
                <a:schemeClr val="dk2"/>
              </a:solidFill>
            </a:endParaRPr>
          </a:p>
          <a:p>
            <a:pPr indent="-341788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83"/>
              <a:buChar char="-"/>
            </a:pPr>
            <a:r>
              <a:rPr lang="ru-RU" sz="1782">
                <a:solidFill>
                  <a:schemeClr val="dk2"/>
                </a:solidFill>
              </a:rPr>
              <a:t>2 (верхнечелюстной), включая щечную область</a:t>
            </a:r>
            <a:endParaRPr sz="1782">
              <a:solidFill>
                <a:schemeClr val="dk2"/>
              </a:solidFill>
            </a:endParaRPr>
          </a:p>
          <a:p>
            <a:pPr indent="-341788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83"/>
              <a:buChar char="-"/>
            </a:pPr>
            <a:r>
              <a:rPr lang="ru-RU" sz="1782">
                <a:solidFill>
                  <a:schemeClr val="dk2"/>
                </a:solidFill>
              </a:rPr>
              <a:t>3 (нижнечелюстной) - риск сс аномалий и </a:t>
            </a:r>
            <a:endParaRPr sz="1782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782">
                <a:solidFill>
                  <a:schemeClr val="dk2"/>
                </a:solidFill>
              </a:rPr>
              <a:t>         воздухоносных путей</a:t>
            </a:r>
            <a:endParaRPr sz="1782">
              <a:solidFill>
                <a:schemeClr val="dk2"/>
              </a:solidFill>
            </a:endParaRPr>
          </a:p>
          <a:p>
            <a:pPr indent="-341788" lvl="0" marL="4572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3"/>
              <a:buChar char="-"/>
            </a:pPr>
            <a:r>
              <a:rPr lang="ru-RU" sz="1782">
                <a:solidFill>
                  <a:schemeClr val="dk2"/>
                </a:solidFill>
              </a:rPr>
              <a:t>4 (фронтоназальный) </a:t>
            </a:r>
            <a:endParaRPr sz="1782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82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782">
                <a:solidFill>
                  <a:schemeClr val="dk2"/>
                </a:solidFill>
              </a:rPr>
              <a:t>           1+4= PHACES</a:t>
            </a:r>
            <a:endParaRPr sz="1782">
              <a:solidFill>
                <a:schemeClr val="dk2"/>
              </a:solidFill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300" y="959650"/>
            <a:ext cx="3412225" cy="45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2350" y="2540275"/>
            <a:ext cx="2761924" cy="33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457200" y="6173500"/>
            <a:ext cx="85113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Courier New"/>
                <a:ea typeface="Courier New"/>
                <a:cs typeface="Courier New"/>
                <a:sym typeface="Courier New"/>
              </a:rPr>
              <a:t>HAggestrom AN, LAmmer EJ, Schneider RA et al. Patterns of infantile hemangiomas: new clues to hemangioma patogenesis and embryonic facial development. Pediatrics 2006: 117: 698-703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Courier New"/>
                <a:ea typeface="Courier New"/>
                <a:cs typeface="Courier New"/>
                <a:sym typeface="Courier New"/>
              </a:rPr>
              <a:t>https://cmtc.nl/en/ovm/infantile-hemangioma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>
            <p:ph type="title"/>
          </p:nvPr>
        </p:nvSpPr>
        <p:spPr>
          <a:xfrm>
            <a:off x="457200" y="152400"/>
            <a:ext cx="82296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15"/>
              <a:t>PELVIS= SACRAL= LUMBAR синдром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-117025" y="1196750"/>
            <a:ext cx="8803800" cy="49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1" marL="54864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31"/>
              <a:buFont typeface="Noto Sans Symbols"/>
              <a:buChar char="▶"/>
            </a:pPr>
            <a:r>
              <a:t/>
            </a:r>
            <a:endParaRPr b="0" i="0" sz="2015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82">
              <a:solidFill>
                <a:schemeClr val="dk2"/>
              </a:solidFill>
            </a:endParaRPr>
          </a:p>
        </p:txBody>
      </p:sp>
      <p:graphicFrame>
        <p:nvGraphicFramePr>
          <p:cNvPr id="221" name="Google Shape;221;p26"/>
          <p:cNvGraphicFramePr/>
          <p:nvPr/>
        </p:nvGraphicFramePr>
        <p:xfrm>
          <a:off x="0" y="667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{BDCCE6E6-4F26-4BEA-9BA8-66EA96910BA6}</a:tableStyleId>
              </a:tblPr>
              <a:tblGrid>
                <a:gridCol w="3668675"/>
                <a:gridCol w="2755850"/>
                <a:gridCol w="2650550"/>
              </a:tblGrid>
              <a:tr h="34087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ru-RU"/>
                        <a:t>erineal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Перинеальная гемангиома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ru-RU"/>
                        <a:t>xternal экстрагенитальные мальформации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ru-RU"/>
                        <a:t>ipomyelomeningocele липомиеломенингоцеле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V</a:t>
                      </a:r>
                      <a:r>
                        <a:rPr lang="ru-RU"/>
                        <a:t>esiculorenal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аномалии почек и мочевого пузыря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ru-RU"/>
                        <a:t>mperforate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атрезия ануса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ru-RU"/>
                        <a:t>kin tag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акрохордоны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ru-RU"/>
                        <a:t>ower body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врожденные гемангиомы, липомы и другие образования нижней части тела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ru-RU"/>
                        <a:t>rogenital Урогенитальные мальформации и изъязвления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ru-RU"/>
                        <a:t>yelopathy миелопатия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ru-RU"/>
                        <a:t>ony костные деформации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ru-RU"/>
                        <a:t>norectal Arterial аноректальные и артериальные аномалии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ru-RU"/>
                        <a:t>enal аномалии почек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ru-RU"/>
                        <a:t>pinal аномалии позвоночного столба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ru-RU"/>
                        <a:t>nogenital аногенитальные аномалии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ru-RU"/>
                        <a:t>utaneus кожные аномалии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ru-RU"/>
                        <a:t>enal почечные и урологические аномалии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/>
                        <a:t>ngioma ангиома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ru-RU"/>
                        <a:t>umbosacral крестцово-копчиковой области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76850"/>
            <a:ext cx="3347300" cy="25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6900" y="3148125"/>
            <a:ext cx="3236150" cy="254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128725" y="5757900"/>
            <a:ext cx="88038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2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131313"/>
                </a:solidFill>
                <a:latin typeface="Courier New"/>
                <a:ea typeface="Courier New"/>
                <a:cs typeface="Courier New"/>
                <a:sym typeface="Courier New"/>
              </a:rPr>
              <a:t>Infantile Hemangiomas: An Update on Pathogenesis and Therapy/</a:t>
            </a:r>
            <a:r>
              <a:rPr lang="ru-RU" sz="1200">
                <a:solidFill>
                  <a:srgbClr val="444444"/>
                </a:solidFill>
                <a:latin typeface="Courier New"/>
                <a:ea typeface="Courier New"/>
                <a:cs typeface="Courier New"/>
                <a:sym typeface="Courier New"/>
              </a:rPr>
              <a:t>Tina S. Chen, Lawrence F.et al</a:t>
            </a:r>
            <a:endParaRPr sz="1200">
              <a:solidFill>
                <a:srgbClr val="44444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50" u="sng">
                <a:solidFill>
                  <a:srgbClr val="005A96"/>
                </a:solidFill>
                <a:hlinkClick r:id="rId5"/>
              </a:rPr>
              <a:t>P</a:t>
            </a:r>
            <a:r>
              <a:rPr lang="ru-RU" sz="1200" u="sng">
                <a:solidFill>
                  <a:srgbClr val="005A96"/>
                </a:solidFill>
                <a:latin typeface="Courier New"/>
                <a:ea typeface="Courier New"/>
                <a:cs typeface="Courier New"/>
                <a:sym typeface="Courier New"/>
                <a:hlinkClick r:id="rId6"/>
              </a:rPr>
              <a:t>ediatrics,</a:t>
            </a:r>
            <a:r>
              <a:rPr lang="ru-RU" sz="1200" u="sng">
                <a:solidFill>
                  <a:srgbClr val="005A96"/>
                </a:solidFill>
                <a:latin typeface="Courier New"/>
                <a:ea typeface="Courier New"/>
                <a:cs typeface="Courier New"/>
                <a:sym typeface="Courier New"/>
                <a:hlinkClick r:id="rId7"/>
              </a:rPr>
              <a:t>January 2013, VOLUME 131 / ISSUE 1/ http://pediatrics.aappublications.org/content/131/1</a:t>
            </a:r>
            <a:endParaRPr sz="1200" u="sng">
              <a:solidFill>
                <a:srgbClr val="005A96"/>
              </a:solidFill>
              <a:latin typeface="Courier New"/>
              <a:ea typeface="Courier New"/>
              <a:cs typeface="Courier New"/>
              <a:sym typeface="Courier New"/>
              <a:hlinkClick r:id="rId8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44444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/>
          <p:nvPr>
            <p:ph type="title"/>
          </p:nvPr>
        </p:nvSpPr>
        <p:spPr>
          <a:xfrm>
            <a:off x="457200" y="152400"/>
            <a:ext cx="82296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Осложненные формы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Изъязвленные гемангиомы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области глазницы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Распространенные гемангиомы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Гемангиомы Сирано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Гемангиомы в области голосовой щели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Милиарный ангиоматоз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/>
          <p:nvPr>
            <p:ph type="title"/>
          </p:nvPr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Осложнения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8"/>
          <p:cNvSpPr txBox="1"/>
          <p:nvPr>
            <p:ph idx="1" type="body"/>
          </p:nvPr>
        </p:nvSpPr>
        <p:spPr>
          <a:xfrm>
            <a:off x="457200" y="836712"/>
            <a:ext cx="8229600" cy="5289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Изъязвленные гемангиомы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Высока вероятность функциональной амблиопии при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Перекрытии полей зрения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Компрессии (деформации) или смещении глазного яблока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t/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</a:t>
            </a:r>
            <a:endParaRPr/>
          </a:p>
        </p:txBody>
      </p:sp>
      <p:pic>
        <p:nvPicPr>
          <p:cNvPr descr="vascular_growth.jpg" id="239" name="Google Shape;23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3875" y="2714675"/>
            <a:ext cx="3328425" cy="356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1263925" y="6167525"/>
            <a:ext cx="674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Courier New"/>
                <a:ea typeface="Courier New"/>
                <a:cs typeface="Courier New"/>
                <a:sym typeface="Courier New"/>
              </a:rPr>
              <a:t>http://www.nyee.edu/health-professionals/digital-atlas-of-ophthalmology/digital-atlas-content/capillary-hemangioma-(3-of-3</a:t>
            </a:r>
            <a:r>
              <a:rPr lang="ru-RU"/>
              <a:t>)</a:t>
            </a:r>
            <a:endParaRPr/>
          </a:p>
        </p:txBody>
      </p:sp>
      <p:pic>
        <p:nvPicPr>
          <p:cNvPr id="241" name="Google Shape;2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02038"/>
            <a:ext cx="3810000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 txBox="1"/>
          <p:nvPr>
            <p:ph type="title"/>
          </p:nvPr>
        </p:nvSpPr>
        <p:spPr>
          <a:xfrm>
            <a:off x="457200" y="152400"/>
            <a:ext cx="82296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Осложнения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9"/>
          <p:cNvSpPr txBox="1"/>
          <p:nvPr>
            <p:ph idx="1" type="body"/>
          </p:nvPr>
        </p:nvSpPr>
        <p:spPr>
          <a:xfrm>
            <a:off x="58525" y="819225"/>
            <a:ext cx="5161500" cy="53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Изъязвленные гемангиомы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Наиболее частые локализации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Ягодицы, вульва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Губы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Складки (например, шейные)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Особенности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Интенсивные боли, усиливающиеся при давлении 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Часто присоединяется вторичная инфекция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Повторяющиеся кровотечения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Неэстетичный рубец после разрешения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Трудности с кормлениями </a:t>
            </a:r>
            <a:endParaRPr/>
          </a:p>
        </p:txBody>
      </p:sp>
      <p:pic>
        <p:nvPicPr>
          <p:cNvPr descr="1041-1-hlight.jpg" id="249" name="Google Shape;24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4128" y="2204864"/>
            <a:ext cx="4129871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/>
          <p:cNvSpPr txBox="1"/>
          <p:nvPr/>
        </p:nvSpPr>
        <p:spPr>
          <a:xfrm>
            <a:off x="1427775" y="6226025"/>
            <a:ext cx="67410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Courier New"/>
                <a:ea typeface="Courier New"/>
                <a:cs typeface="Courier New"/>
                <a:sym typeface="Courier New"/>
              </a:rPr>
              <a:t>https://online.epocrates.com/diseases/1041/Hemangioma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/>
          <p:cNvSpPr txBox="1"/>
          <p:nvPr>
            <p:ph type="title"/>
          </p:nvPr>
        </p:nvSpPr>
        <p:spPr>
          <a:xfrm>
            <a:off x="457200" y="152400"/>
            <a:ext cx="82296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Осложнения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0"/>
          <p:cNvSpPr txBox="1"/>
          <p:nvPr>
            <p:ph idx="1" type="body"/>
          </p:nvPr>
        </p:nvSpPr>
        <p:spPr>
          <a:xfrm>
            <a:off x="0" y="1161326"/>
            <a:ext cx="5436000" cy="4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Гемангиомы Сирано (кончика носа)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Требуют активного терапевтического вмешательства в связи с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Выраженными косметическими и психологическими проблемами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Вторичным разрушением хрящей носа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m26.jpg" id="257" name="Google Shape;2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8064" y="1161314"/>
            <a:ext cx="3995935" cy="569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Гемангиомы в области голосовой щели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1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Критерии поиска: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распространенные гемангиомы в области «бороды»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стридор, ларингеальная одышка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Необходимое обследование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консультация ЛОР врача, эндоскопическое  исследование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/>
          <p:nvPr>
            <p:ph type="title"/>
          </p:nvPr>
        </p:nvSpPr>
        <p:spPr>
          <a:xfrm>
            <a:off x="457200" y="274638"/>
            <a:ext cx="8229600" cy="580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t/>
            </a:r>
            <a:endParaRPr b="0" i="0" sz="288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457200" y="260648"/>
            <a:ext cx="8229600" cy="5865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ru-RU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АНГИОМЫ</a:t>
            </a:r>
            <a:r>
              <a:rPr b="0" i="0" lang="ru-RU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это гетерогенная группа сосудистых образований, которые могут затрагивать любые органы, но преимущественно поражают кожу. 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Милиарный гемангиоматоз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>
            <p:ph idx="1" type="body"/>
          </p:nvPr>
        </p:nvSpPr>
        <p:spPr>
          <a:xfrm>
            <a:off x="0" y="1600200"/>
            <a:ext cx="4284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 быть жизнеугрожающим состоянием 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Характеризуется множественными диффузно расположенными мелкими гемангиомами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Часто сопровождается печеночной и сердечной недостаточностью, приводящей к летальному исходу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CutaneousHemangiomas.jpg" id="271" name="Google Shape;27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255" y="2348880"/>
            <a:ext cx="4952745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 txBox="1"/>
          <p:nvPr>
            <p:ph type="title"/>
          </p:nvPr>
        </p:nvSpPr>
        <p:spPr>
          <a:xfrm>
            <a:off x="457200" y="152400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МИФ № 1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3"/>
          <p:cNvSpPr txBox="1"/>
          <p:nvPr>
            <p:ph idx="1" type="body"/>
          </p:nvPr>
        </p:nvSpPr>
        <p:spPr>
          <a:xfrm>
            <a:off x="457200" y="737400"/>
            <a:ext cx="8229600" cy="592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ГЕМАНГИОМЫ ПОЯВЛЯЮТСЯ В МЕСЯЦ, РАСТУТ ДО 6-12МЕС. </a:t>
            </a:r>
            <a:endParaRPr b="1"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3"/>
          <p:cNvSpPr txBox="1"/>
          <p:nvPr/>
        </p:nvSpPr>
        <p:spPr>
          <a:xfrm flipH="1" rot="10800000">
            <a:off x="655375" y="6758128"/>
            <a:ext cx="7408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>
            <p:ph type="title"/>
          </p:nvPr>
        </p:nvSpPr>
        <p:spPr>
          <a:xfrm>
            <a:off x="457200" y="152400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МИФ № 1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4"/>
          <p:cNvSpPr txBox="1"/>
          <p:nvPr>
            <p:ph idx="1" type="body"/>
          </p:nvPr>
        </p:nvSpPr>
        <p:spPr>
          <a:xfrm>
            <a:off x="457200" y="737400"/>
            <a:ext cx="8229600" cy="592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ГЕМАНГИОМЫ ПОЯВЛЯЮТСЯ В МЕСЯЦ, РАСТУТ ДО 6-12МЕС. </a:t>
            </a:r>
            <a:endParaRPr b="1"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4"/>
          <p:cNvSpPr txBox="1"/>
          <p:nvPr/>
        </p:nvSpPr>
        <p:spPr>
          <a:xfrm flipH="1" rot="10800000">
            <a:off x="655375" y="6758128"/>
            <a:ext cx="7408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76400" y="3494375"/>
            <a:ext cx="5078424" cy="33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2020" y="1549024"/>
            <a:ext cx="4670700" cy="30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2050" y="3838150"/>
            <a:ext cx="4184352" cy="2771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>
            <p:ph type="title"/>
          </p:nvPr>
        </p:nvSpPr>
        <p:spPr>
          <a:xfrm>
            <a:off x="457200" y="152400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РАЗВИТИЕ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5"/>
          <p:cNvSpPr txBox="1"/>
          <p:nvPr>
            <p:ph idx="1" type="body"/>
          </p:nvPr>
        </p:nvSpPr>
        <p:spPr>
          <a:xfrm>
            <a:off x="457200" y="737400"/>
            <a:ext cx="8229600" cy="59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80%  роста гемангиом приходится на первые 3 месяца жизни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0480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80% заканчивают расти к 5 месяцам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0480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первые несколько недель критичны для прогнозирования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04800" lvl="0" marL="27432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3% гемангиом растут более 9 месяцев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глубокие гемангиомы появляются медленнее и позже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сегментарные гемангиомы растут дольше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5"/>
          <p:cNvSpPr txBox="1"/>
          <p:nvPr/>
        </p:nvSpPr>
        <p:spPr>
          <a:xfrm flipH="1" rot="10800000">
            <a:off x="655375" y="6758128"/>
            <a:ext cx="7408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3800" y="3429000"/>
            <a:ext cx="6460200" cy="32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РАЗВИТИЕ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6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Отсутствуют при рождении, либо очаг с телеангиэктазиями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Появляются с 1 по 4 неделю жизни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Пролиферация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Стабилизация 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Инволюция 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07" name="Google Shape;307;p36"/>
          <p:cNvPicPr preferRelativeResize="0"/>
          <p:nvPr/>
        </p:nvPicPr>
        <p:blipFill rotWithShape="1">
          <a:blip r:embed="rId3">
            <a:alphaModFix/>
          </a:blip>
          <a:srcRect b="50460" l="0" r="0" t="0"/>
          <a:stretch/>
        </p:blipFill>
        <p:spPr>
          <a:xfrm>
            <a:off x="3206650" y="1974700"/>
            <a:ext cx="5867125" cy="408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6"/>
          <p:cNvSpPr txBox="1"/>
          <p:nvPr/>
        </p:nvSpPr>
        <p:spPr>
          <a:xfrm>
            <a:off x="655375" y="6062175"/>
            <a:ext cx="74082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rgbClr val="55555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Storch CH, Hoeger PH. Propranolol for infantile haemangiomas: insights into the molecular mechanisms of action. </a:t>
            </a:r>
            <a:r>
              <a:rPr i="1" lang="ru-RU" sz="1200">
                <a:solidFill>
                  <a:srgbClr val="55555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Br J Dermatol</a:t>
            </a:r>
            <a:r>
              <a:rPr lang="ru-RU" sz="1200">
                <a:solidFill>
                  <a:srgbClr val="55555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 2010;163(2):269–274.</a:t>
            </a:r>
            <a:r>
              <a:rPr baseline="30000" lang="ru-RU" sz="1200" u="sng">
                <a:solidFill>
                  <a:srgbClr val="0055A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86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/>
          <p:nvPr>
            <p:ph type="title"/>
          </p:nvPr>
        </p:nvSpPr>
        <p:spPr>
          <a:xfrm>
            <a:off x="457200" y="152400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МИФ №1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7"/>
          <p:cNvSpPr txBox="1"/>
          <p:nvPr>
            <p:ph idx="1" type="body"/>
          </p:nvPr>
        </p:nvSpPr>
        <p:spPr>
          <a:xfrm>
            <a:off x="457200" y="737400"/>
            <a:ext cx="8229600" cy="592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ГЕМАНГИОМЫ НОВОРОЖДЕННЫХ “ПРОХОДЯТ” САМОСТОЯТЕЛЬНО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7"/>
          <p:cNvSpPr txBox="1"/>
          <p:nvPr/>
        </p:nvSpPr>
        <p:spPr>
          <a:xfrm flipH="1" rot="10800000">
            <a:off x="655375" y="6758128"/>
            <a:ext cx="7408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/>
          <p:nvPr>
            <p:ph type="title"/>
          </p:nvPr>
        </p:nvSpPr>
        <p:spPr>
          <a:xfrm>
            <a:off x="457200" y="152400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МИФ №2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8"/>
          <p:cNvSpPr txBox="1"/>
          <p:nvPr>
            <p:ph idx="1" type="body"/>
          </p:nvPr>
        </p:nvSpPr>
        <p:spPr>
          <a:xfrm>
            <a:off x="457200" y="737400"/>
            <a:ext cx="8229600" cy="592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ГЕМАНГИОМЫ НОВОРОЖДЕННЫХ “ПРОХОДЯТ” САМОСТОЯТЕЛЬНО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8"/>
          <p:cNvSpPr txBox="1"/>
          <p:nvPr/>
        </p:nvSpPr>
        <p:spPr>
          <a:xfrm flipH="1" rot="10800000">
            <a:off x="655375" y="6758128"/>
            <a:ext cx="7408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25" name="Google Shape;32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949600"/>
            <a:ext cx="4230500" cy="17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450" y="1867900"/>
            <a:ext cx="3733350" cy="15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8"/>
          <p:cNvSpPr txBox="1"/>
          <p:nvPr/>
        </p:nvSpPr>
        <p:spPr>
          <a:xfrm>
            <a:off x="-30375" y="4042450"/>
            <a:ext cx="9144000" cy="2815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sz="1800"/>
              <a:t>спонтанное разрешение наступает в 90% случаев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sz="1800"/>
              <a:t>тем не менее.. инволюция ≠ нормальной коже 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sz="1800"/>
              <a:t>остаточные явления в 69%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-RU" sz="1800"/>
              <a:t>прогноз хуже</a:t>
            </a:r>
            <a:endParaRPr sz="1800"/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смешанная гемангиома</a:t>
            </a:r>
            <a:endParaRPr sz="1800"/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большой размер</a:t>
            </a:r>
            <a:endParaRPr sz="1800"/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плотный поверхностный слой</a:t>
            </a:r>
            <a:endParaRPr sz="1800"/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ru-RU" sz="1800"/>
              <a:t>четкая ступенчатая граница</a:t>
            </a: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"/>
          <p:cNvSpPr txBox="1"/>
          <p:nvPr>
            <p:ph type="title"/>
          </p:nvPr>
        </p:nvSpPr>
        <p:spPr>
          <a:xfrm>
            <a:off x="457200" y="152400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9"/>
          <p:cNvSpPr txBox="1"/>
          <p:nvPr>
            <p:ph idx="1" type="body"/>
          </p:nvPr>
        </p:nvSpPr>
        <p:spPr>
          <a:xfrm>
            <a:off x="457200" y="737400"/>
            <a:ext cx="8229600" cy="59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после разрешения могут оставаться косметические дефекты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телеангиэктазии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фиброзные разрастания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анетодерма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атрофия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эритема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гипопигментация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9"/>
          <p:cNvSpPr txBox="1"/>
          <p:nvPr/>
        </p:nvSpPr>
        <p:spPr>
          <a:xfrm flipH="1" rot="10800000">
            <a:off x="655375" y="6758128"/>
            <a:ext cx="74082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0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Терапевтические принципы ведения гемангиом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0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Динамическое наблюдение /невмешательство в 80-90% случаев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Активное лечение в 10-20%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жизнеугрожающие гемангиомы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59080" lvl="2" marL="82296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воздухоносных путях (легочная недостаточность)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822960" rtl="0" algn="l">
              <a:spcBef>
                <a:spcPts val="6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Arial"/>
              <a:buChar char="▶"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печеночные  (сердечная недостаточность)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нарушение функциии/эстетики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59080" lvl="2" marL="82296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>
                <a:latin typeface="Arial"/>
                <a:ea typeface="Arial"/>
                <a:cs typeface="Arial"/>
                <a:sym typeface="Arial"/>
              </a:rPr>
              <a:t>на лице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59080" lvl="2" marL="822960" rtl="0" algn="l">
              <a:spcBef>
                <a:spcPts val="600"/>
              </a:spcBef>
              <a:spcAft>
                <a:spcPts val="0"/>
              </a:spcAft>
              <a:buClr>
                <a:srgbClr val="BABABA"/>
              </a:buClr>
              <a:buSzPts val="2000"/>
              <a:buFont typeface="Arial"/>
              <a:buChar char="▶"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периорбитальные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822960" rtl="0" algn="l">
              <a:spcBef>
                <a:spcPts val="6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Arial"/>
              <a:buChar char="▶"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назальные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822960" rtl="0" algn="l">
              <a:spcBef>
                <a:spcPts val="6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Arial"/>
              <a:buChar char="▶"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лабиальные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риск изъязвления/рубцевания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90322" lvl="1" marL="548640" marR="0" rtl="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гемангиомы “на ножке”/утесовидные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Осложненные гемангиомы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1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Пропранолол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Надолол/ атенолол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Системные кортикостероиды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Другие виды системной терапии 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Винкристин</a:t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Интерферон альфа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Хирургические методы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Пульсирующий аколорирующий лазер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Эксцизия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эмболизация</a:t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/>
          <p:nvPr>
            <p:ph type="title"/>
          </p:nvPr>
        </p:nvSpPr>
        <p:spPr>
          <a:xfrm>
            <a:off x="467544" y="0"/>
            <a:ext cx="8229600" cy="6926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Классификация ангиом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 txBox="1"/>
          <p:nvPr>
            <p:ph idx="1" type="body"/>
          </p:nvPr>
        </p:nvSpPr>
        <p:spPr>
          <a:xfrm>
            <a:off x="457200" y="1268760"/>
            <a:ext cx="8229600" cy="5112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СОСУДИСТЫЕ ОПУХОЛИ</a:t>
            </a:r>
            <a:endParaRPr/>
          </a:p>
          <a:p>
            <a:pPr indent="-17780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СОСУДИСТЫЕ МАЛЬФОРМАЦИИ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Осложненные гемангиомы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2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Пропранолол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синтетический неселективный В-блокатор 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25% от дозировки попадает в системный кровоток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большой опыт применения в педиатрии и неонатологии для лечения аритмий, гипертензии, врожденных пороков сердца. 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механизм действия при гемангиомах изучен недостаточно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3</a:t>
            </a:r>
            <a:endParaRPr/>
          </a:p>
        </p:txBody>
      </p:sp>
      <p:sp>
        <p:nvSpPr>
          <p:cNvPr id="363" name="Google Shape;363;p43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ОСНОВНЫЕ ОСЛОЖНЕНИЯ, СВЯЗАННЫЕ С ПРИМЕНЕНИЕМ ПРОПРАНОЛОЛА - СЕРДЕЧНО-СОСУДИСТЫЕ. 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Осложненные гемангиомы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4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Пропранолол</a:t>
            </a:r>
            <a:r>
              <a:rPr lang="ru-RU"/>
              <a:t>- самые частые осложнения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Холодные конечности, нарушения сна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редкое, но наиболее опасное- гипогликемия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СС осложнения</a:t>
            </a:r>
            <a:endParaRPr/>
          </a:p>
          <a:p>
            <a:pPr indent="-228600" lvl="2" marL="822960" marR="0" rtl="0" algn="l">
              <a:spcBef>
                <a:spcPts val="0"/>
              </a:spcBef>
              <a:spcAft>
                <a:spcPts val="0"/>
              </a:spcAft>
              <a:buSzPts val="1520"/>
              <a:buChar char="▶"/>
            </a:pPr>
            <a:r>
              <a:rPr lang="ru-RU"/>
              <a:t>снижение ЧСС на 10</a:t>
            </a:r>
            <a:endParaRPr/>
          </a:p>
          <a:p>
            <a:pPr indent="-228600" lvl="2" marL="822960" marR="0" rtl="0" algn="l">
              <a:spcBef>
                <a:spcPts val="0"/>
              </a:spcBef>
              <a:spcAft>
                <a:spcPts val="0"/>
              </a:spcAft>
              <a:buSzPts val="1520"/>
              <a:buChar char="▶"/>
            </a:pPr>
            <a:r>
              <a:rPr lang="ru-RU"/>
              <a:t>минимальные снижения АД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Осложненные гемангиомы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5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Пропранолол</a:t>
            </a:r>
            <a:r>
              <a:rPr lang="ru-RU"/>
              <a:t>- осложнения</a:t>
            </a:r>
            <a:endParaRPr/>
          </a:p>
        </p:txBody>
      </p:sp>
      <p:graphicFrame>
        <p:nvGraphicFramePr>
          <p:cNvPr id="378" name="Google Shape;378;p45"/>
          <p:cNvGraphicFramePr/>
          <p:nvPr/>
        </p:nvGraphicFramePr>
        <p:xfrm>
          <a:off x="92300" y="18367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{BDCCE6E6-4F26-4BEA-9BA8-66EA96910BA6}</a:tableStyleId>
              </a:tblPr>
              <a:tblGrid>
                <a:gridCol w="3889450"/>
                <a:gridCol w="1760500"/>
                <a:gridCol w="1724925"/>
                <a:gridCol w="1537650"/>
              </a:tblGrid>
              <a:tr h="1377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осложнения 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количнство осложений /суммарное количество пациентов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% осложнений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частота на 1175 пациентов, описанных в 85 публикациях%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39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Снижение АД (симптоматическое и асимпт)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Симптоматическая гипотензия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Легочные симптомы(бронхообструкция, бронхиолит, апноэ)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Гипогликемия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Асимптоматическая или неизвестная брадикардия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Симптоматическая брадикардия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Нарушения сна (включая ночные кошмары)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Сонливость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Холодные конечности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Диарея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ГЭРефлюкс, нарушения работы ЖКТ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33/228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3/48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16/201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10/88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11/126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1/2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44/326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26/220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20/225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9/53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8/133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14,5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6,5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8,0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11,4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8,7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50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13,5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11,8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8,9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17,0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6,0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2,8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0,3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1,4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0,9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0,1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3,7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2,2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1,7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0,8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0,7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Осложненные гемангиомы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6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Пропранолол</a:t>
            </a:r>
            <a:r>
              <a:rPr lang="ru-RU"/>
              <a:t>- противопоказания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кардиогенный шок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синусовая брадикардия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сниженное АД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Сердечная недостаточность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Нарушение проводимости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Бронхиальная астма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повышенная чувствительность к гидрохлориду пропранолола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риск инсульта при PHACE синдроме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7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Осложненные гемангиомы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7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Пропранолол</a:t>
            </a:r>
            <a:r>
              <a:rPr lang="ru-RU"/>
              <a:t>- противопоказания</a:t>
            </a:r>
            <a:endParaRPr/>
          </a:p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lang="ru-RU"/>
              <a:t>риск инсульта при PHACE синдроме</a:t>
            </a:r>
            <a:endParaRPr/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93" name="Google Shape;393;p47"/>
          <p:cNvGraphicFramePr/>
          <p:nvPr/>
        </p:nvGraphicFramePr>
        <p:xfrm>
          <a:off x="302975" y="2199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{BDCCE6E6-4F26-4BEA-9BA8-66EA96910BA6}</a:tableStyleId>
              </a:tblPr>
              <a:tblGrid>
                <a:gridCol w="1963425"/>
                <a:gridCol w="6633125"/>
              </a:tblGrid>
              <a:tr h="2687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Высокий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/>
                        <a:t>множественные сосуды с выраженным сужением просвета , или невизуализированные, без адекватного количества коллатералей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/>
                        <a:t>выраженное сужение/стеноз 1 магистрального сосуда без коллатерального кровотока и Болезнь Моямоя</a:t>
                      </a:r>
                      <a:endParaRPr/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выраженное сужение/стеноз 1 магистрального сосуда без коллатерального кровотока и и сердечные или артериальные аномалии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-"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выраженное сужение/стеноз 1 магистрального сосуда без адекватного коллатерального кровотока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1698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Стандартный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выраженное сужение/стеноз 1 магистрального сосуда с адекватным коллатеральным кровоснабжением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-"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стеноз средней степени с адекватными коллатералями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-"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гипоплазия, дисплазия магистральных сосудов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-"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сохраняющиеся эмбриональные артерии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-"/>
                      </a:pPr>
                      <a:r>
                        <a:rPr lang="ru-RU">
                          <a:solidFill>
                            <a:schemeClr val="dk1"/>
                          </a:solidFill>
                        </a:rPr>
                        <a:t>отклоняющиеся подключичные артерии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394" name="Google Shape;394;p47"/>
          <p:cNvCxnSpPr/>
          <p:nvPr/>
        </p:nvCxnSpPr>
        <p:spPr>
          <a:xfrm flipH="1" rot="10800000">
            <a:off x="1907600" y="2434375"/>
            <a:ext cx="11700" cy="393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8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ПРОПРАНОЛОЛ- стационарное ведение- моложе 8 недель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/ или</a:t>
            </a: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сопутствующие патологии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8"/>
          <p:cNvSpPr/>
          <p:nvPr/>
        </p:nvSpPr>
        <p:spPr>
          <a:xfrm>
            <a:off x="179512" y="1484784"/>
            <a:ext cx="1440160" cy="504056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госпитализация</a:t>
            </a:r>
            <a:endParaRPr b="0" i="0" sz="14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2" name="Google Shape;402;p48"/>
          <p:cNvSpPr/>
          <p:nvPr/>
        </p:nvSpPr>
        <p:spPr>
          <a:xfrm>
            <a:off x="786722" y="2003594"/>
            <a:ext cx="225739" cy="50405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3" name="Google Shape;403;p48"/>
          <p:cNvSpPr/>
          <p:nvPr/>
        </p:nvSpPr>
        <p:spPr>
          <a:xfrm>
            <a:off x="251520" y="2564904"/>
            <a:ext cx="1296144" cy="2016224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Нет аномалий СЛС/ нормальное ЭКГ/ нормальные витальные признаки</a:t>
            </a:r>
            <a:endParaRPr b="0" i="0" sz="14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04" name="Google Shape;404;p48"/>
          <p:cNvCxnSpPr/>
          <p:nvPr/>
        </p:nvCxnSpPr>
        <p:spPr>
          <a:xfrm flipH="1" rot="10800000">
            <a:off x="1619672" y="2003604"/>
            <a:ext cx="720000" cy="5613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05" name="Google Shape;405;p48"/>
          <p:cNvSpPr/>
          <p:nvPr/>
        </p:nvSpPr>
        <p:spPr>
          <a:xfrm>
            <a:off x="2339752" y="1507568"/>
            <a:ext cx="1442575" cy="1824544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Пропранолол 0,33 мг/кг po q8hrs (1мг/кг/сутки)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Измерение АД, ЧСС через 1 и 2 часа после первых трех доз</a:t>
            </a:r>
            <a:endParaRPr b="0" i="0" sz="14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6" name="Google Shape;406;p48"/>
          <p:cNvSpPr txBox="1"/>
          <p:nvPr/>
        </p:nvSpPr>
        <p:spPr>
          <a:xfrm>
            <a:off x="2339752" y="3573016"/>
            <a:ext cx="191930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Не переносится</a:t>
            </a:r>
            <a:endParaRPr sz="1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07" name="Google Shape;407;p48"/>
          <p:cNvCxnSpPr/>
          <p:nvPr/>
        </p:nvCxnSpPr>
        <p:spPr>
          <a:xfrm>
            <a:off x="3061040" y="3307141"/>
            <a:ext cx="0" cy="105469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08" name="Google Shape;408;p48"/>
          <p:cNvSpPr/>
          <p:nvPr/>
        </p:nvSpPr>
        <p:spPr>
          <a:xfrm>
            <a:off x="2195736" y="4365104"/>
            <a:ext cx="1586591" cy="1008112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Уменьшить стратовую дозу, постепенно наращивать до 0,33 мг/кг</a:t>
            </a: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09" name="Google Shape;409;p48"/>
          <p:cNvCxnSpPr/>
          <p:nvPr/>
        </p:nvCxnSpPr>
        <p:spPr>
          <a:xfrm>
            <a:off x="3782327" y="1741077"/>
            <a:ext cx="1007713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10" name="Google Shape;410;p48"/>
          <p:cNvSpPr/>
          <p:nvPr/>
        </p:nvSpPr>
        <p:spPr>
          <a:xfrm>
            <a:off x="4790040" y="1507568"/>
            <a:ext cx="1942200" cy="127336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Переход к 0,66мг/кг po q8 hrs</a:t>
            </a: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Контроль АД/ЧСС через 1 и 2 часа  после первых 3х доз</a:t>
            </a: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1" name="Google Shape;411;p48"/>
          <p:cNvSpPr txBox="1"/>
          <p:nvPr/>
        </p:nvSpPr>
        <p:spPr>
          <a:xfrm>
            <a:off x="3754660" y="1459813"/>
            <a:ext cx="100880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переносится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12" name="Google Shape;412;p48"/>
          <p:cNvCxnSpPr/>
          <p:nvPr/>
        </p:nvCxnSpPr>
        <p:spPr>
          <a:xfrm flipH="1">
            <a:off x="4493087" y="2768806"/>
            <a:ext cx="864096" cy="79208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13" name="Google Shape;413;p48"/>
          <p:cNvSpPr txBox="1"/>
          <p:nvPr/>
        </p:nvSpPr>
        <p:spPr>
          <a:xfrm>
            <a:off x="4259061" y="2946556"/>
            <a:ext cx="13321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Не переносится</a:t>
            </a:r>
            <a:endParaRPr sz="1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4" name="Google Shape;414;p48"/>
          <p:cNvSpPr/>
          <p:nvPr/>
        </p:nvSpPr>
        <p:spPr>
          <a:xfrm>
            <a:off x="3867194" y="3560894"/>
            <a:ext cx="1352878" cy="116425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0,5 мг/кг po q8hrs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Постепенно увеличивать до 0,66мг/кг</a:t>
            </a: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15" name="Google Shape;415;p48"/>
          <p:cNvCxnSpPr/>
          <p:nvPr/>
        </p:nvCxnSpPr>
        <p:spPr>
          <a:xfrm>
            <a:off x="6156176" y="2780928"/>
            <a:ext cx="360040" cy="72008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16" name="Google Shape;416;p48"/>
          <p:cNvSpPr/>
          <p:nvPr/>
        </p:nvSpPr>
        <p:spPr>
          <a:xfrm>
            <a:off x="5598794" y="3529046"/>
            <a:ext cx="1202187" cy="1196098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Выписка с дозировкой 1мг/кг/сутки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Для оценки эффективности</a:t>
            </a: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7" name="Google Shape;417;p48"/>
          <p:cNvSpPr/>
          <p:nvPr/>
        </p:nvSpPr>
        <p:spPr>
          <a:xfrm>
            <a:off x="7236296" y="1530342"/>
            <a:ext cx="1656184" cy="2978777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Перед выпиской предупредить родителей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1. Перерыв между приемами минимум 6 часов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2. Должны знать признаки гипотензии, брадикардии, гипогликемии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3. Регулярное питание/ наличие медикаментов</a:t>
            </a:r>
            <a:endParaRPr/>
          </a:p>
        </p:txBody>
      </p:sp>
      <p:cxnSp>
        <p:nvCxnSpPr>
          <p:cNvPr id="418" name="Google Shape;418;p48"/>
          <p:cNvCxnSpPr/>
          <p:nvPr/>
        </p:nvCxnSpPr>
        <p:spPr>
          <a:xfrm>
            <a:off x="6793396" y="1736812"/>
            <a:ext cx="442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19" name="Google Shape;419;p48"/>
          <p:cNvCxnSpPr/>
          <p:nvPr/>
        </p:nvCxnSpPr>
        <p:spPr>
          <a:xfrm flipH="1" rot="10800000">
            <a:off x="6793396" y="2636912"/>
            <a:ext cx="370892" cy="864096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20" name="Google Shape;420;p48"/>
          <p:cNvCxnSpPr>
            <a:stCxn id="417" idx="2"/>
          </p:cNvCxnSpPr>
          <p:nvPr/>
        </p:nvCxnSpPr>
        <p:spPr>
          <a:xfrm>
            <a:off x="8064388" y="4509119"/>
            <a:ext cx="0" cy="504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21" name="Google Shape;421;p48"/>
          <p:cNvSpPr/>
          <p:nvPr/>
        </p:nvSpPr>
        <p:spPr>
          <a:xfrm>
            <a:off x="7062691" y="5073214"/>
            <a:ext cx="2003394" cy="599999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Выписка</a:t>
            </a:r>
            <a:r>
              <a:rPr lang="ru-RU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2" name="Google Shape;422;p48"/>
          <p:cNvSpPr txBox="1"/>
          <p:nvPr/>
        </p:nvSpPr>
        <p:spPr>
          <a:xfrm>
            <a:off x="1357550" y="6003025"/>
            <a:ext cx="67410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Initiation and use of propranolol for infantile hemangioma: report of a consensus conference. Drolet et al Pediatrics vol 121, number1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9"/>
          <p:cNvSpPr txBox="1"/>
          <p:nvPr>
            <p:ph type="title"/>
          </p:nvPr>
        </p:nvSpPr>
        <p:spPr>
          <a:xfrm>
            <a:off x="457200" y="152400"/>
            <a:ext cx="82296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ПРОПРАНОЛОЛ- 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амбулаторное</a:t>
            </a: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ведение- 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старше </a:t>
            </a: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 недель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/ без </a:t>
            </a: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сопутствующ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ей</a:t>
            </a: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патологии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9"/>
          <p:cNvSpPr/>
          <p:nvPr/>
        </p:nvSpPr>
        <p:spPr>
          <a:xfrm>
            <a:off x="179500" y="1374673"/>
            <a:ext cx="1440300" cy="6141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амбулаторное ведение</a:t>
            </a:r>
            <a:endParaRPr b="0" i="0" sz="14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0" name="Google Shape;430;p49"/>
          <p:cNvSpPr/>
          <p:nvPr/>
        </p:nvSpPr>
        <p:spPr>
          <a:xfrm>
            <a:off x="786722" y="2003594"/>
            <a:ext cx="225600" cy="504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1" name="Google Shape;431;p49"/>
          <p:cNvSpPr/>
          <p:nvPr/>
        </p:nvSpPr>
        <p:spPr>
          <a:xfrm>
            <a:off x="251520" y="2564904"/>
            <a:ext cx="1296000" cy="2016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Нет аномалий СЛС/ нормальное ЭКГ/ нормальные витальные признаки</a:t>
            </a:r>
            <a:endParaRPr b="0" i="0" sz="14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32" name="Google Shape;432;p49"/>
          <p:cNvCxnSpPr/>
          <p:nvPr/>
        </p:nvCxnSpPr>
        <p:spPr>
          <a:xfrm flipH="1" rot="10800000">
            <a:off x="1409147" y="2176704"/>
            <a:ext cx="779400" cy="546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triangle"/>
            <a:tailEnd len="med" w="med" type="stealth"/>
          </a:ln>
        </p:spPr>
      </p:cxnSp>
      <p:sp>
        <p:nvSpPr>
          <p:cNvPr id="433" name="Google Shape;433;p49"/>
          <p:cNvSpPr/>
          <p:nvPr/>
        </p:nvSpPr>
        <p:spPr>
          <a:xfrm>
            <a:off x="2211852" y="1416068"/>
            <a:ext cx="1442700" cy="1824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Пропранолол 0,33 мг/кг po q8hrs (1мг/кг/сутки)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Измерение АД, ЧСС через 1 и 2 часа после перв</a:t>
            </a: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ой дозы</a:t>
            </a:r>
            <a:endParaRPr b="0" i="0" sz="1400" u="none" cap="none" strike="noStrik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4" name="Google Shape;434;p49"/>
          <p:cNvSpPr txBox="1"/>
          <p:nvPr/>
        </p:nvSpPr>
        <p:spPr>
          <a:xfrm>
            <a:off x="1966125" y="3573025"/>
            <a:ext cx="124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Не переносится</a:t>
            </a:r>
            <a:endParaRPr sz="1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35" name="Google Shape;435;p49"/>
          <p:cNvCxnSpPr>
            <a:endCxn id="434" idx="2"/>
          </p:cNvCxnSpPr>
          <p:nvPr/>
        </p:nvCxnSpPr>
        <p:spPr>
          <a:xfrm>
            <a:off x="2584125" y="3354925"/>
            <a:ext cx="2700" cy="4950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6" name="Google Shape;436;p49"/>
          <p:cNvSpPr/>
          <p:nvPr/>
        </p:nvSpPr>
        <p:spPr>
          <a:xfrm>
            <a:off x="2069636" y="3914529"/>
            <a:ext cx="1586700" cy="10080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Уменьшить стратовую дозу, постепенно наращивать до 0,33 мг/кг</a:t>
            </a: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37" name="Google Shape;437;p49"/>
          <p:cNvCxnSpPr/>
          <p:nvPr/>
        </p:nvCxnSpPr>
        <p:spPr>
          <a:xfrm>
            <a:off x="3677839" y="2143402"/>
            <a:ext cx="549900" cy="18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8" name="Google Shape;438;p49"/>
          <p:cNvSpPr/>
          <p:nvPr/>
        </p:nvSpPr>
        <p:spPr>
          <a:xfrm>
            <a:off x="4178425" y="1416074"/>
            <a:ext cx="1942200" cy="27384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Проинформировать родителей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1. Перерыв между приемами минимум 6 часов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2. Должны знать признаки гипотензии, брадикардии, гипогликемии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3. Регулярное питание/ наличие медикаментов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9" name="Google Shape;439;p49"/>
          <p:cNvSpPr txBox="1"/>
          <p:nvPr/>
        </p:nvSpPr>
        <p:spPr>
          <a:xfrm>
            <a:off x="3638425" y="1513200"/>
            <a:ext cx="5499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переносится</a:t>
            </a: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0" name="Google Shape;440;p49"/>
          <p:cNvSpPr/>
          <p:nvPr/>
        </p:nvSpPr>
        <p:spPr>
          <a:xfrm>
            <a:off x="4556850" y="4739550"/>
            <a:ext cx="1727700" cy="1401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Выписка с дозировкой 1мг/кг/сутки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Для оценки эффективности</a:t>
            </a: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, наблюдение</a:t>
            </a: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1" name="Google Shape;441;p49"/>
          <p:cNvSpPr/>
          <p:nvPr/>
        </p:nvSpPr>
        <p:spPr>
          <a:xfrm>
            <a:off x="6893275" y="1416075"/>
            <a:ext cx="1656300" cy="23109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увеличить до 0,5 мг/кг po q6hrs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Измерение АД, ЧСС через 1 и 2 часа после первой дозы. Выписка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42" name="Google Shape;442;p49"/>
          <p:cNvCxnSpPr/>
          <p:nvPr/>
        </p:nvCxnSpPr>
        <p:spPr>
          <a:xfrm flipH="1" rot="10800000">
            <a:off x="6120700" y="2211875"/>
            <a:ext cx="795900" cy="117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43" name="Google Shape;443;p49"/>
          <p:cNvCxnSpPr>
            <a:stCxn id="441" idx="2"/>
          </p:cNvCxnSpPr>
          <p:nvPr/>
        </p:nvCxnSpPr>
        <p:spPr>
          <a:xfrm>
            <a:off x="7721425" y="3726975"/>
            <a:ext cx="26100" cy="614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44" name="Google Shape;444;p49"/>
          <p:cNvSpPr/>
          <p:nvPr/>
        </p:nvSpPr>
        <p:spPr>
          <a:xfrm>
            <a:off x="6916600" y="4341064"/>
            <a:ext cx="2003400" cy="1401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rgbClr val="535A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переход на 0,66 мг/кг po q6hrs</a:t>
            </a:r>
            <a:r>
              <a:rPr lang="ru-RU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45" name="Google Shape;445;p49"/>
          <p:cNvCxnSpPr/>
          <p:nvPr/>
        </p:nvCxnSpPr>
        <p:spPr>
          <a:xfrm rot="10800000">
            <a:off x="3638425" y="3331300"/>
            <a:ext cx="11700" cy="10065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46" name="Google Shape;446;p49"/>
          <p:cNvSpPr txBox="1"/>
          <p:nvPr/>
        </p:nvSpPr>
        <p:spPr>
          <a:xfrm>
            <a:off x="6284550" y="1486300"/>
            <a:ext cx="6087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3-7 дней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наблюдение</a:t>
            </a:r>
            <a:endParaRPr sz="1000"/>
          </a:p>
        </p:txBody>
      </p:sp>
      <p:cxnSp>
        <p:nvCxnSpPr>
          <p:cNvPr id="447" name="Google Shape;447;p49"/>
          <p:cNvCxnSpPr>
            <a:stCxn id="441" idx="1"/>
            <a:endCxn id="448" idx="2"/>
          </p:cNvCxnSpPr>
          <p:nvPr/>
        </p:nvCxnSpPr>
        <p:spPr>
          <a:xfrm flipH="1">
            <a:off x="6157375" y="2571525"/>
            <a:ext cx="735900" cy="2162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9" name="Google Shape;449;p49"/>
          <p:cNvSpPr txBox="1"/>
          <p:nvPr/>
        </p:nvSpPr>
        <p:spPr>
          <a:xfrm>
            <a:off x="6893250" y="3849925"/>
            <a:ext cx="25038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/>
              <a:t>3-7 дней наблюдение</a:t>
            </a:r>
            <a:endParaRPr sz="1000"/>
          </a:p>
        </p:txBody>
      </p:sp>
      <p:sp>
        <p:nvSpPr>
          <p:cNvPr id="448" name="Google Shape;448;p49"/>
          <p:cNvSpPr txBox="1"/>
          <p:nvPr/>
        </p:nvSpPr>
        <p:spPr>
          <a:xfrm>
            <a:off x="5509425" y="4257600"/>
            <a:ext cx="1296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не переносится</a:t>
            </a:r>
            <a:endParaRPr sz="1200"/>
          </a:p>
        </p:txBody>
      </p:sp>
      <p:sp>
        <p:nvSpPr>
          <p:cNvPr id="450" name="Google Shape;450;p49"/>
          <p:cNvSpPr txBox="1"/>
          <p:nvPr/>
        </p:nvSpPr>
        <p:spPr>
          <a:xfrm>
            <a:off x="912850" y="6140850"/>
            <a:ext cx="674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Courier New"/>
                <a:ea typeface="Courier New"/>
                <a:cs typeface="Courier New"/>
                <a:sym typeface="Courier New"/>
              </a:rPr>
              <a:t>Initiation and use of propranolol for infantile hemangioma: report of a consensus conference. Drolet et al Pediatrics vol 121, number1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0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lang="ru-RU"/>
              <a:t>Результаты лечения пропранололом. 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56" name="Google Shape;456;p50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8844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57" name="Google Shape;45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200" y="1219200"/>
            <a:ext cx="7693598" cy="326592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0"/>
          <p:cNvSpPr txBox="1"/>
          <p:nvPr/>
        </p:nvSpPr>
        <p:spPr>
          <a:xfrm>
            <a:off x="457200" y="4622700"/>
            <a:ext cx="82296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А- 2 месяца- начало терапии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В- 3 месяца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С- 9 месяцев- 6 месяцев терапии</a:t>
            </a:r>
            <a:r>
              <a:rPr lang="ru-RU"/>
              <a:t>. </a:t>
            </a:r>
            <a:endParaRPr/>
          </a:p>
        </p:txBody>
      </p:sp>
      <p:sp>
        <p:nvSpPr>
          <p:cNvPr id="459" name="Google Shape;459;p50"/>
          <p:cNvSpPr txBox="1"/>
          <p:nvPr/>
        </p:nvSpPr>
        <p:spPr>
          <a:xfrm>
            <a:off x="538350" y="5816425"/>
            <a:ext cx="67410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u="sng">
                <a:solidFill>
                  <a:schemeClr val="hlink"/>
                </a:solidFill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Anais Brasileiros de Dermatologia</a:t>
            </a:r>
            <a:r>
              <a:rPr i="1" lang="ru-RU" sz="1200">
                <a:solidFill>
                  <a:srgbClr val="0000A0"/>
                </a:solidFill>
                <a:latin typeface="Courier New"/>
                <a:ea typeface="Courier New"/>
                <a:cs typeface="Courier New"/>
                <a:sym typeface="Courier New"/>
              </a:rPr>
              <a:t> On-line version</a:t>
            </a:r>
            <a:r>
              <a:rPr lang="ru-RU" sz="1200">
                <a:solidFill>
                  <a:srgbClr val="0000A0"/>
                </a:solidFill>
                <a:latin typeface="Courier New"/>
                <a:ea typeface="Courier New"/>
                <a:cs typeface="Courier New"/>
                <a:sym typeface="Courier New"/>
              </a:rPr>
              <a:t> ISSN </a:t>
            </a:r>
            <a:r>
              <a:rPr lang="ru-RU" sz="120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1806-4841</a:t>
            </a:r>
            <a:r>
              <a:rPr b="1" lang="ru-RU" sz="120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An. Bras. Dermatol. vol.88 no.6 supl.1 Rio de Janeiro Nov./Dec. 2013</a:t>
            </a:r>
            <a:endParaRPr b="1" sz="1200">
              <a:solidFill>
                <a:srgbClr val="8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2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Propranolol for treatment of infantile hemangiomas</a:t>
            </a:r>
            <a:endParaRPr b="1" sz="1200">
              <a:solidFill>
                <a:srgbClr val="8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1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lang="ru-RU"/>
              <a:t>Результаты лечения пропранололом. 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65" name="Google Shape;465;p51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8844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66" name="Google Shape;466;p51"/>
          <p:cNvSpPr txBox="1"/>
          <p:nvPr/>
        </p:nvSpPr>
        <p:spPr>
          <a:xfrm>
            <a:off x="457200" y="4622700"/>
            <a:ext cx="82296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А- 3 месяца- начало терапии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В- 6 месяцев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С- 9 месяцев- 6 месяцев терапии</a:t>
            </a:r>
            <a:r>
              <a:rPr lang="ru-RU"/>
              <a:t>. </a:t>
            </a:r>
            <a:endParaRPr/>
          </a:p>
        </p:txBody>
      </p:sp>
      <p:sp>
        <p:nvSpPr>
          <p:cNvPr id="467" name="Google Shape;467;p51"/>
          <p:cNvSpPr txBox="1"/>
          <p:nvPr/>
        </p:nvSpPr>
        <p:spPr>
          <a:xfrm>
            <a:off x="538350" y="5816425"/>
            <a:ext cx="67410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u="sng">
                <a:solidFill>
                  <a:schemeClr val="hlink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Anais Brasileiros de Dermatologia</a:t>
            </a:r>
            <a:r>
              <a:rPr i="1" lang="ru-RU" sz="1200">
                <a:solidFill>
                  <a:srgbClr val="0000A0"/>
                </a:solidFill>
                <a:latin typeface="Courier New"/>
                <a:ea typeface="Courier New"/>
                <a:cs typeface="Courier New"/>
                <a:sym typeface="Courier New"/>
              </a:rPr>
              <a:t> On-line version</a:t>
            </a:r>
            <a:r>
              <a:rPr lang="ru-RU" sz="1200">
                <a:solidFill>
                  <a:srgbClr val="0000A0"/>
                </a:solidFill>
                <a:latin typeface="Courier New"/>
                <a:ea typeface="Courier New"/>
                <a:cs typeface="Courier New"/>
                <a:sym typeface="Courier New"/>
              </a:rPr>
              <a:t> ISSN </a:t>
            </a:r>
            <a:r>
              <a:rPr lang="ru-RU" sz="1200">
                <a:solidFill>
                  <a:srgbClr val="000080"/>
                </a:solidFill>
                <a:latin typeface="Courier New"/>
                <a:ea typeface="Courier New"/>
                <a:cs typeface="Courier New"/>
                <a:sym typeface="Courier New"/>
              </a:rPr>
              <a:t>1806-4841</a:t>
            </a:r>
            <a:r>
              <a:rPr b="1" lang="ru-RU" sz="1200">
                <a:solidFill>
                  <a:srgbClr val="800000"/>
                </a:solidFill>
                <a:latin typeface="Courier New"/>
                <a:ea typeface="Courier New"/>
                <a:cs typeface="Courier New"/>
                <a:sym typeface="Courier New"/>
              </a:rPr>
              <a:t>An. Bras. Dermatol. vol.88 no.6 supl.1 Rio de Janeiro Nov./Dec. 2013</a:t>
            </a:r>
            <a:endParaRPr b="1" sz="1200">
              <a:solidFill>
                <a:srgbClr val="8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Propranolol for treatment of infantile hemangiomas</a:t>
            </a:r>
            <a:endParaRPr b="1" sz="1200">
              <a:solidFill>
                <a:srgbClr val="8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68" name="Google Shape;46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88" y="1152162"/>
            <a:ext cx="9002426" cy="346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Отличия</a:t>
            </a:r>
            <a:endParaRPr b="0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1" name="Google Shape;131;p16"/>
          <p:cNvGraphicFramePr/>
          <p:nvPr/>
        </p:nvGraphicFramePr>
        <p:xfrm>
          <a:off x="0" y="16288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{0D204E67-71BE-4489-A6C1-0837C4F32F3D}</a:tableStyleId>
              </a:tblPr>
              <a:tblGrid>
                <a:gridCol w="2195725"/>
                <a:gridCol w="2739400"/>
                <a:gridCol w="4208875"/>
              </a:tblGrid>
              <a:tr h="37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ОСОБЕННО СТИ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ОПУХОЛИ/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ГЕМАНГИОМЫ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МАЛЬФОРМАЦИИ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ЭНДОТЕЛИЙ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ПРОЛИФЕРАТИВНЫЙ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НЕ ИЗМЕНЕН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 РОЖДЕНИИ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ОТСУТСТВУЮТ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ПРИСУТСТВУЮТ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ЭВОЛЮЦИЯ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РОСТ → РЕГРЕССИЯ → ИСЧЕЗНОВЕНИЕ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ПЕРСИСТИРУЮТ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ГИСТОЛОГИЧЕСКИЙ ТИП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ГЕМАНГИОМА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КАПИЛЛЯРНАЯ МАЛЬФОРМАЦИЯ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ВЕНОЗНАЯ МАЛЬФОРМАЦИЯ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ЛИМФАТИЧЕСКАЯ МАЛЬФОРМАЦИЯ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АРТЕРИОВЕНОЗНАЯ МАЛЬФОРМАЦИЯ</a:t>
                      </a:r>
                      <a:endParaRPr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2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lang="ru-RU"/>
              <a:t>Результаты лечения пропранололом. 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74" name="Google Shape;474;p52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8844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5" name="Google Shape;475;p52"/>
          <p:cNvSpPr txBox="1"/>
          <p:nvPr/>
        </p:nvSpPr>
        <p:spPr>
          <a:xfrm>
            <a:off x="457200" y="4622700"/>
            <a:ext cx="82296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2"/>
          <p:cNvSpPr txBox="1"/>
          <p:nvPr/>
        </p:nvSpPr>
        <p:spPr>
          <a:xfrm>
            <a:off x="538350" y="5816425"/>
            <a:ext cx="67410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8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Propranolol for treatment of infantile hemangiomas</a:t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5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50">
                <a:solidFill>
                  <a:srgbClr val="666666"/>
                </a:solidFill>
              </a:rPr>
              <a:t>N Engl J Med 2008; 358:2649-2651</a:t>
            </a:r>
            <a:r>
              <a:rPr lang="ru-RU" sz="850" u="sng">
                <a:solidFill>
                  <a:srgbClr val="006892"/>
                </a:solidFill>
                <a:hlinkClick r:id="rId3"/>
              </a:rPr>
              <a:t>June 12, 2008</a:t>
            </a:r>
            <a:r>
              <a:rPr lang="ru-RU" sz="850">
                <a:solidFill>
                  <a:srgbClr val="666666"/>
                </a:solidFill>
              </a:rPr>
              <a:t>DOI: 10.1056/NEJMc070881</a:t>
            </a:r>
            <a:endParaRPr sz="85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77" name="Google Shape;47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938" y="1219200"/>
            <a:ext cx="3609975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3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lang="ru-RU"/>
              <a:t>МИФ № 4	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83" name="Google Shape;483;p53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8844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1" lang="ru-RU">
                <a:solidFill>
                  <a:srgbClr val="FF0000"/>
                </a:solidFill>
              </a:rPr>
              <a:t>СИСТЕМНЫЙ ПРОПРАНОЛОЛ ЯВЛЯЕТСЯ “ЗОЛОТЫМ СТАНДАРТОМ” ДЛЯ ЛЕЧЕНИЯ ГЕМАНГИОМ</a:t>
            </a:r>
            <a:endParaRPr b="1" i="0" sz="2600" u="none" cap="none" strike="noStrike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4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lang="ru-RU"/>
              <a:t>РЕАЛЬНОСТЬ 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89" name="Google Shape;489;p54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8844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354076" lvl="0" marL="457200" marR="0" rtl="0" algn="l">
              <a:spcBef>
                <a:spcPts val="0"/>
              </a:spcBef>
              <a:spcAft>
                <a:spcPts val="0"/>
              </a:spcAft>
              <a:buSzPts val="1976"/>
              <a:buChar char="▶"/>
            </a:pPr>
            <a:r>
              <a:rPr lang="ru-RU"/>
              <a:t>Большинство гемангиом не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надо лечить</a:t>
            </a:r>
            <a:endParaRPr/>
          </a:p>
          <a:p>
            <a:pPr indent="-354076" lvl="0" marL="457200" marR="0" rtl="0" algn="l">
              <a:spcBef>
                <a:spcPts val="0"/>
              </a:spcBef>
              <a:spcAft>
                <a:spcPts val="0"/>
              </a:spcAft>
              <a:buSzPts val="1976"/>
              <a:buChar char="▶"/>
            </a:pPr>
            <a:r>
              <a:rPr lang="ru-RU"/>
              <a:t>пропранолол - препарат выбора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/>
              <a:t>если лечение необходимо</a:t>
            </a:r>
            <a:endParaRPr i="1"/>
          </a:p>
          <a:p>
            <a:pPr indent="-354076" lvl="0" marL="457200" marR="0" rtl="0" algn="l">
              <a:spcBef>
                <a:spcPts val="0"/>
              </a:spcBef>
              <a:spcAft>
                <a:spcPts val="0"/>
              </a:spcAft>
              <a:buSzPts val="1976"/>
              <a:buChar char="▶"/>
            </a:pPr>
            <a:r>
              <a:rPr lang="ru-RU"/>
              <a:t>топические В-блокаторы могут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быть достаточно эффективными для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лечения поверхностных гемангиом и на ранних стадиях</a:t>
            </a:r>
            <a:endParaRPr/>
          </a:p>
        </p:txBody>
      </p:sp>
      <p:pic>
        <p:nvPicPr>
          <p:cNvPr id="490" name="Google Shape;4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1325" y="152400"/>
            <a:ext cx="3197250" cy="394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5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Наружная терапия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Топические бета-блокаторы</a:t>
            </a:r>
            <a:endParaRPr/>
          </a:p>
          <a:p>
            <a:pPr indent="-228600" lvl="2" marL="82296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Тимолол малеат 0,5% 2-3 раза в день – 6-12 месяцев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Кортикостероиды- почти не используются</a:t>
            </a:r>
            <a:endParaRPr/>
          </a:p>
          <a:p>
            <a:pPr indent="-228600" lvl="2" marL="82296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Наружные</a:t>
            </a:r>
            <a:endParaRPr/>
          </a:p>
          <a:p>
            <a:pPr indent="-228600" lvl="2" marL="82296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Внутридермально 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Имиквимод- проводятся исследования, данные неоднозначны. </a:t>
            </a:r>
            <a:endParaRPr/>
          </a:p>
          <a:p>
            <a:pPr indent="0" lvl="2" marL="59436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064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6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lang="ru-RU"/>
              <a:t>Топический тимолол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02" name="Google Shape;502;p56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bin"/>
              <a:buChar char="▶"/>
            </a:pPr>
            <a:r>
              <a:rPr lang="ru-RU"/>
              <a:t>19 независимых исследований - 375 пациентов</a:t>
            </a:r>
            <a:endParaRPr/>
          </a:p>
          <a:p>
            <a:pPr indent="-354076" lvl="0" marL="457200" marR="0" rtl="0" algn="l">
              <a:spcBef>
                <a:spcPts val="0"/>
              </a:spcBef>
              <a:spcAft>
                <a:spcPts val="0"/>
              </a:spcAft>
              <a:buSzPts val="1976"/>
              <a:buChar char="▶"/>
            </a:pPr>
            <a:r>
              <a:rPr lang="ru-RU"/>
              <a:t>результаты-удовлетворительные</a:t>
            </a:r>
            <a:endParaRPr/>
          </a:p>
          <a:p>
            <a:pPr indent="-354076" lvl="0" marL="457200" marR="0" rtl="0" algn="l">
              <a:spcBef>
                <a:spcPts val="0"/>
              </a:spcBef>
              <a:spcAft>
                <a:spcPts val="0"/>
              </a:spcAft>
              <a:buSzPts val="1976"/>
              <a:buChar char="▶"/>
            </a:pPr>
            <a:r>
              <a:rPr lang="ru-RU"/>
              <a:t>отсутствие токсического эффекта</a:t>
            </a:r>
            <a:endParaRPr/>
          </a:p>
        </p:txBody>
      </p:sp>
      <p:pic>
        <p:nvPicPr>
          <p:cNvPr id="503" name="Google Shape;50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663" y="2700938"/>
            <a:ext cx="7458075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7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5 </a:t>
            </a:r>
            <a:endParaRPr/>
          </a:p>
        </p:txBody>
      </p:sp>
      <p:sp>
        <p:nvSpPr>
          <p:cNvPr id="510" name="Google Shape;510;p57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5476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КРИОДЕСТРУКЦИЯ ЯВЛЯЕТСЯ МЕТОДОМ ВЫБОРА ДЛЯ ЛЕЧЕНИЯ ГЕМАНГИОМ. ЭФФЕКТИВНЫМ И БЕЗОПАСНЫМ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8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5 </a:t>
            </a:r>
            <a:endParaRPr/>
          </a:p>
        </p:txBody>
      </p:sp>
      <p:sp>
        <p:nvSpPr>
          <p:cNvPr id="517" name="Google Shape;517;p58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5476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КРИОДЕСТРУКЦИЯ ЯВЛЯЕТСЯ МЕТОДОМ ВЫБОРА ДЛЯ ЛЕЧЕНИЯ ГЕМАНГИОМ. ЭФФЕКТИВНЫМ И БЕЗОПАСНЫМ</a:t>
            </a:r>
            <a:endParaRPr b="1">
              <a:solidFill>
                <a:srgbClr val="FF0000"/>
              </a:solidFill>
            </a:endParaRPr>
          </a:p>
          <a:p>
            <a:pPr indent="0" lvl="0" marL="125476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125476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125476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434343"/>
                </a:solidFill>
              </a:rPr>
              <a:t>РЕАЛЬНОСТЬ -    </a:t>
            </a:r>
            <a:r>
              <a:rPr b="1" lang="ru-RU" sz="4800">
                <a:solidFill>
                  <a:srgbClr val="FF0000"/>
                </a:solidFill>
              </a:rPr>
              <a:t>к сожалению, на территории бывшего СССР - ДА</a:t>
            </a:r>
            <a:endParaRPr b="1" sz="4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9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5-  VS РЕАЛЬНОСТЬ </a:t>
            </a:r>
            <a:endParaRPr/>
          </a:p>
        </p:txBody>
      </p:sp>
      <p:pic>
        <p:nvPicPr>
          <p:cNvPr id="524" name="Google Shape;52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3100"/>
            <a:ext cx="5027801" cy="502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201" y="1295400"/>
            <a:ext cx="3811399" cy="496419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9"/>
          <p:cNvSpPr txBox="1"/>
          <p:nvPr/>
        </p:nvSpPr>
        <p:spPr>
          <a:xfrm>
            <a:off x="912300" y="6280900"/>
            <a:ext cx="73362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otzovic.ru ireccomend.ru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0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КРИОДЕСТРУКЦИЯ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3001"/>
            <a:ext cx="306720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7400" y="1143000"/>
            <a:ext cx="3399300" cy="25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0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8975" y="3147703"/>
            <a:ext cx="4695300" cy="35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1"/>
          <p:cNvSpPr txBox="1"/>
          <p:nvPr>
            <p:ph type="title"/>
          </p:nvPr>
        </p:nvSpPr>
        <p:spPr>
          <a:xfrm>
            <a:off x="5292080" y="274638"/>
            <a:ext cx="339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t/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40" name="Google Shape;540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25" y="81925"/>
            <a:ext cx="2462400" cy="35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6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8850" y="82075"/>
            <a:ext cx="2462400" cy="35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61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8600" y="0"/>
            <a:ext cx="2462400" cy="35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1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848150"/>
            <a:ext cx="3108300" cy="23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1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53013" y="3743550"/>
            <a:ext cx="3247500" cy="24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1"/>
          <p:cNvSpPr txBox="1"/>
          <p:nvPr/>
        </p:nvSpPr>
        <p:spPr>
          <a:xfrm>
            <a:off x="1494300" y="6179150"/>
            <a:ext cx="7336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babyblog.ru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/>
          <p:nvPr>
            <p:ph type="title"/>
          </p:nvPr>
        </p:nvSpPr>
        <p:spPr>
          <a:xfrm>
            <a:off x="539552" y="249289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rPr b="1" i="0" lang="ru-RU" sz="28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ru-RU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ГЕМАНГИОМЫ 	                       НОВОРОЖДЕННЫХ</a:t>
            </a:r>
            <a:endParaRPr b="1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7"/>
          <p:cNvSpPr txBox="1"/>
          <p:nvPr>
            <p:ph idx="1" type="body"/>
          </p:nvPr>
        </p:nvSpPr>
        <p:spPr>
          <a:xfrm flipH="1" rot="10800000">
            <a:off x="457200" y="836712"/>
            <a:ext cx="8229600" cy="38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▶"/>
            </a:pPr>
            <a:r>
              <a:rPr b="0" i="0" lang="ru-RU" sz="221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  <a:endParaRPr b="0" i="0" sz="221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2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 месяц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52" name="Google Shape;552;p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8325" y="-164050"/>
            <a:ext cx="2940600" cy="22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64050"/>
            <a:ext cx="3368325" cy="25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2"/>
          <p:cNvSpPr txBox="1"/>
          <p:nvPr/>
        </p:nvSpPr>
        <p:spPr>
          <a:xfrm>
            <a:off x="2611075" y="1525750"/>
            <a:ext cx="1258500" cy="59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/>
              <a:t>1 МЕСЯЦ</a:t>
            </a:r>
            <a:endParaRPr b="1"/>
          </a:p>
        </p:txBody>
      </p:sp>
      <p:pic>
        <p:nvPicPr>
          <p:cNvPr id="555" name="Google Shape;555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79957" y="0"/>
            <a:ext cx="2764043" cy="204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2"/>
          <p:cNvSpPr txBox="1"/>
          <p:nvPr/>
        </p:nvSpPr>
        <p:spPr>
          <a:xfrm>
            <a:off x="6637800" y="1462825"/>
            <a:ext cx="1164000" cy="44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6 НЕДЕЛЬ</a:t>
            </a:r>
            <a:endParaRPr/>
          </a:p>
        </p:txBody>
      </p:sp>
      <p:pic>
        <p:nvPicPr>
          <p:cNvPr id="557" name="Google Shape;557;p62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50" y="4187600"/>
            <a:ext cx="3368400" cy="25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2"/>
          <p:cNvSpPr txBox="1"/>
          <p:nvPr/>
        </p:nvSpPr>
        <p:spPr>
          <a:xfrm>
            <a:off x="220200" y="5080625"/>
            <a:ext cx="12585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3 МЕСЯЦА</a:t>
            </a:r>
            <a:endParaRPr/>
          </a:p>
        </p:txBody>
      </p:sp>
      <p:sp>
        <p:nvSpPr>
          <p:cNvPr id="559" name="Google Shape;559;p62"/>
          <p:cNvSpPr txBox="1"/>
          <p:nvPr/>
        </p:nvSpPr>
        <p:spPr>
          <a:xfrm>
            <a:off x="869325" y="2422325"/>
            <a:ext cx="6375300" cy="1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bin"/>
                <a:ea typeface="Cabin"/>
                <a:cs typeface="Cabin"/>
                <a:sym typeface="Cabin"/>
              </a:rPr>
              <a:t>ОТСУТСТВИЕ ЛЕЧНИЯ/ ДИНАМИЧЕСКОЕ НАБЛЮДЕНИЕ</a:t>
            </a:r>
            <a:endParaRPr sz="2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560" name="Google Shape;560;p62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68325" y="4187600"/>
            <a:ext cx="2940600" cy="24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2"/>
          <p:cNvSpPr txBox="1"/>
          <p:nvPr/>
        </p:nvSpPr>
        <p:spPr>
          <a:xfrm>
            <a:off x="3368325" y="5085850"/>
            <a:ext cx="13842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5 МЕСЯЦЕВ</a:t>
            </a:r>
            <a:endParaRPr/>
          </a:p>
        </p:txBody>
      </p:sp>
      <p:pic>
        <p:nvPicPr>
          <p:cNvPr id="562" name="Google Shape;562;p62"/>
          <p:cNvPicPr preferRelativeResize="0"/>
          <p:nvPr>
            <p:ph idx="1" type="body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09575" y="4187600"/>
            <a:ext cx="3304800" cy="24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2"/>
          <p:cNvSpPr txBox="1"/>
          <p:nvPr/>
        </p:nvSpPr>
        <p:spPr>
          <a:xfrm>
            <a:off x="6213225" y="4179000"/>
            <a:ext cx="1384200" cy="59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6МЕСЯЦЕВ</a:t>
            </a:r>
            <a:endParaRPr/>
          </a:p>
        </p:txBody>
      </p:sp>
      <p:sp>
        <p:nvSpPr>
          <p:cNvPr id="564" name="Google Shape;564;p62"/>
          <p:cNvSpPr txBox="1"/>
          <p:nvPr/>
        </p:nvSpPr>
        <p:spPr>
          <a:xfrm>
            <a:off x="4467150" y="4608700"/>
            <a:ext cx="15600" cy="1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62"/>
          <p:cNvSpPr txBox="1"/>
          <p:nvPr/>
        </p:nvSpPr>
        <p:spPr>
          <a:xfrm>
            <a:off x="1525750" y="6307475"/>
            <a:ext cx="7336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medspecial.ru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3"/>
          <p:cNvSpPr txBox="1"/>
          <p:nvPr>
            <p:ph type="title"/>
          </p:nvPr>
        </p:nvSpPr>
        <p:spPr>
          <a:xfrm>
            <a:off x="457200" y="274638"/>
            <a:ext cx="82296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6 месяцев 1 неделя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71" name="Google Shape;571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375800" cy="32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3"/>
          <p:cNvSpPr txBox="1"/>
          <p:nvPr/>
        </p:nvSpPr>
        <p:spPr>
          <a:xfrm>
            <a:off x="1981900" y="2658250"/>
            <a:ext cx="2139300" cy="48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6МЕСЯЦЕВ 1 НЕДЕЛЯ</a:t>
            </a:r>
            <a:endParaRPr/>
          </a:p>
        </p:txBody>
      </p:sp>
      <p:pic>
        <p:nvPicPr>
          <p:cNvPr id="573" name="Google Shape;573;p6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5800" y="0"/>
            <a:ext cx="4549500" cy="34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63"/>
          <p:cNvSpPr txBox="1"/>
          <p:nvPr/>
        </p:nvSpPr>
        <p:spPr>
          <a:xfrm>
            <a:off x="5112050" y="2925650"/>
            <a:ext cx="7336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63"/>
          <p:cNvSpPr txBox="1"/>
          <p:nvPr/>
        </p:nvSpPr>
        <p:spPr>
          <a:xfrm>
            <a:off x="5285075" y="3020025"/>
            <a:ext cx="2217900" cy="3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6 МЕСЯЦЕВ 2 НЕДЕЛИ</a:t>
            </a:r>
            <a:endParaRPr/>
          </a:p>
        </p:txBody>
      </p:sp>
      <p:pic>
        <p:nvPicPr>
          <p:cNvPr id="576" name="Google Shape;576;p63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3576001"/>
            <a:ext cx="4375800" cy="32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3"/>
          <p:cNvSpPr txBox="1"/>
          <p:nvPr/>
        </p:nvSpPr>
        <p:spPr>
          <a:xfrm>
            <a:off x="157300" y="6244725"/>
            <a:ext cx="1557300" cy="48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7 МЕСЯЦЕВ </a:t>
            </a:r>
            <a:endParaRPr/>
          </a:p>
        </p:txBody>
      </p:sp>
      <p:pic>
        <p:nvPicPr>
          <p:cNvPr id="578" name="Google Shape;578;p63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2050" y="3781554"/>
            <a:ext cx="4002300" cy="30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63"/>
          <p:cNvSpPr txBox="1"/>
          <p:nvPr/>
        </p:nvSpPr>
        <p:spPr>
          <a:xfrm>
            <a:off x="6732175" y="6266450"/>
            <a:ext cx="1557300" cy="3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8 МЕСЯЦЕВ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4"/>
          <p:cNvSpPr txBox="1"/>
          <p:nvPr>
            <p:ph type="title"/>
          </p:nvPr>
        </p:nvSpPr>
        <p:spPr>
          <a:xfrm>
            <a:off x="457200" y="0"/>
            <a:ext cx="82296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9 месяцев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85" name="Google Shape;585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982600" cy="22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64"/>
          <p:cNvSpPr txBox="1"/>
          <p:nvPr/>
        </p:nvSpPr>
        <p:spPr>
          <a:xfrm>
            <a:off x="1856075" y="188750"/>
            <a:ext cx="1478400" cy="5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10МЕСЯЦЕВ</a:t>
            </a:r>
            <a:endParaRPr/>
          </a:p>
        </p:txBody>
      </p:sp>
      <p:pic>
        <p:nvPicPr>
          <p:cNvPr id="587" name="Google Shape;587;p6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2600" y="0"/>
            <a:ext cx="2982600" cy="29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4"/>
          <p:cNvSpPr txBox="1"/>
          <p:nvPr/>
        </p:nvSpPr>
        <p:spPr>
          <a:xfrm>
            <a:off x="4152550" y="188750"/>
            <a:ext cx="2139300" cy="45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15МЕСЯЦЕВ</a:t>
            </a:r>
            <a:endParaRPr/>
          </a:p>
        </p:txBody>
      </p:sp>
      <p:pic>
        <p:nvPicPr>
          <p:cNvPr id="589" name="Google Shape;589;p64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8400" y="-4"/>
            <a:ext cx="3459300" cy="25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64"/>
          <p:cNvSpPr txBox="1"/>
          <p:nvPr/>
        </p:nvSpPr>
        <p:spPr>
          <a:xfrm>
            <a:off x="5965200" y="2059625"/>
            <a:ext cx="1962300" cy="5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18МЕСЯЦЕВ</a:t>
            </a:r>
            <a:endParaRPr/>
          </a:p>
        </p:txBody>
      </p:sp>
      <p:pic>
        <p:nvPicPr>
          <p:cNvPr id="591" name="Google Shape;591;p64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2236800"/>
            <a:ext cx="2863500" cy="38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4"/>
          <p:cNvSpPr txBox="1"/>
          <p:nvPr/>
        </p:nvSpPr>
        <p:spPr>
          <a:xfrm>
            <a:off x="1226900" y="2815550"/>
            <a:ext cx="1478400" cy="5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24МЕСЯЦА</a:t>
            </a:r>
            <a:endParaRPr/>
          </a:p>
        </p:txBody>
      </p:sp>
      <p:pic>
        <p:nvPicPr>
          <p:cNvPr id="593" name="Google Shape;593;p64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91950" y="3051600"/>
            <a:ext cx="4160100" cy="31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4"/>
          <p:cNvPicPr preferRelativeResize="0"/>
          <p:nvPr>
            <p:ph idx="1" type="body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42500" y="2702545"/>
            <a:ext cx="2863500" cy="38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4"/>
          <p:cNvSpPr txBox="1"/>
          <p:nvPr/>
        </p:nvSpPr>
        <p:spPr>
          <a:xfrm>
            <a:off x="3287425" y="3145875"/>
            <a:ext cx="1101000" cy="5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2,5ГОДА</a:t>
            </a:r>
            <a:endParaRPr/>
          </a:p>
        </p:txBody>
      </p:sp>
      <p:sp>
        <p:nvSpPr>
          <p:cNvPr id="596" name="Google Shape;596;p64"/>
          <p:cNvSpPr txBox="1"/>
          <p:nvPr/>
        </p:nvSpPr>
        <p:spPr>
          <a:xfrm>
            <a:off x="6433300" y="5914250"/>
            <a:ext cx="1006800" cy="37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3,5 ГОДА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5"/>
          <p:cNvSpPr txBox="1"/>
          <p:nvPr>
            <p:ph type="title"/>
          </p:nvPr>
        </p:nvSpPr>
        <p:spPr>
          <a:xfrm>
            <a:off x="0" y="274638"/>
            <a:ext cx="356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4года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602" name="Google Shape;602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1793"/>
            <a:ext cx="3791100" cy="50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5700" y="1417650"/>
            <a:ext cx="6927600" cy="46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65"/>
          <p:cNvSpPr txBox="1"/>
          <p:nvPr/>
        </p:nvSpPr>
        <p:spPr>
          <a:xfrm>
            <a:off x="487600" y="1211150"/>
            <a:ext cx="1242600" cy="4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4ГОДА</a:t>
            </a:r>
            <a:endParaRPr/>
          </a:p>
        </p:txBody>
      </p:sp>
      <p:sp>
        <p:nvSpPr>
          <p:cNvPr id="605" name="Google Shape;605;p65"/>
          <p:cNvSpPr txBox="1"/>
          <p:nvPr/>
        </p:nvSpPr>
        <p:spPr>
          <a:xfrm>
            <a:off x="3995250" y="2233575"/>
            <a:ext cx="1006800" cy="4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5ЛЕТ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6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6</a:t>
            </a:r>
            <a:endParaRPr/>
          </a:p>
        </p:txBody>
      </p:sp>
      <p:sp>
        <p:nvSpPr>
          <p:cNvPr id="612" name="Google Shape;612;p66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ПРОВЕДЕНИЕ ВАКЦИНАЦИЙ НЕ РЕКОМЕНДОВАНО У ДЕТЕЙ С ГЕМАНГИОМАМИ, ОСОБЕННО ВО ВРЕМЯ АКТИВНОГО РОСТА.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7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6</a:t>
            </a:r>
            <a:endParaRPr/>
          </a:p>
        </p:txBody>
      </p:sp>
      <p:sp>
        <p:nvSpPr>
          <p:cNvPr id="619" name="Google Shape;619;p67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ПРОВЕДЕНИЕ ВАКЦИНАЦИЙ НЕ РЕКОМЕНДОВАНО У ДЕТЕЙ С ГЕМАНГИОМАМИ, ОСОБЕННО ВО ВРЕМЯ АКТИВНОГО РОСТА.</a:t>
            </a:r>
            <a:endParaRPr b="1">
              <a:solidFill>
                <a:srgbClr val="FF0000"/>
              </a:solidFill>
            </a:endParaRPr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434343"/>
                </a:solidFill>
              </a:rPr>
              <a:t>РЕАЛЬНОСТЬ: ПРОВЕДЕНИЕ ВАКЦИНАЦИЙ НЕ ПРОТИВОПОКАЗАНО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620" name="Google Shape;620;p67"/>
          <p:cNvSpPr txBox="1"/>
          <p:nvPr/>
        </p:nvSpPr>
        <p:spPr>
          <a:xfrm>
            <a:off x="393225" y="5237875"/>
            <a:ext cx="8572500" cy="11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uptodate.com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8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7 </a:t>
            </a:r>
            <a:endParaRPr/>
          </a:p>
        </p:txBody>
      </p:sp>
      <p:sp>
        <p:nvSpPr>
          <p:cNvPr id="627" name="Google Shape;627;p68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ГЕМАНГИОМЫ ТРЕБУЮТ УСИЛЕННОЙ ФОТОЗАЩИТЫ ИЗ-ЗА РИСКА МАЛИГНИЗАЦИИ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9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7 </a:t>
            </a:r>
            <a:endParaRPr/>
          </a:p>
        </p:txBody>
      </p:sp>
      <p:sp>
        <p:nvSpPr>
          <p:cNvPr id="634" name="Google Shape;634;p69"/>
          <p:cNvSpPr txBox="1"/>
          <p:nvPr>
            <p:ph idx="1" type="body"/>
          </p:nvPr>
        </p:nvSpPr>
        <p:spPr>
          <a:xfrm>
            <a:off x="457200" y="1219200"/>
            <a:ext cx="8229600" cy="53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ГЕМАНГИОМЫ ТРЕБУЮТ УСИЛЕННОЙ ФОТОЗАЩИТЫ ИЗ-ЗА РИСКА МАЛИГНИЗАЦИИ</a:t>
            </a:r>
            <a:endParaRPr b="1">
              <a:solidFill>
                <a:srgbClr val="FF0000"/>
              </a:solidFill>
            </a:endParaRPr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434343"/>
                </a:solidFill>
              </a:rPr>
              <a:t>РЕАЛЬНОСТЬ - ГЕМАНГИОМЫ НЕ СКЛОННЫК МАЛИГНИЗАЦИИ.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434343"/>
                </a:solidFill>
              </a:rPr>
              <a:t>ОДНАКО ЛЮБЫХ ДЕТЕЙ НЕОБХОДИМО ЗАЩИЩАТЬ ОТ СОЛНЦА В СВЯЗИ С ТЕМ, ЧТО В НАСТОЯЩЕЕ ВРЕМЯ МЕЛАНОМА ЯВЛЯЕТСЯ ОДНИМ ВТОРОЙ ПО ЧАСТОТЕ ОНКОЛОГИЕЙ У ЛЮДЕЙ ОТ 15 ДО 29 ЛЕТ</a:t>
            </a:r>
            <a:endParaRPr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0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8 </a:t>
            </a:r>
            <a:endParaRPr/>
          </a:p>
        </p:txBody>
      </p:sp>
      <p:sp>
        <p:nvSpPr>
          <p:cNvPr id="641" name="Google Shape;641;p70"/>
          <p:cNvSpPr txBox="1"/>
          <p:nvPr>
            <p:ph idx="1" type="body"/>
          </p:nvPr>
        </p:nvSpPr>
        <p:spPr>
          <a:xfrm>
            <a:off x="457200" y="1289800"/>
            <a:ext cx="8229600" cy="54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ЛАЗЕРНАЯ ТЕРАПИЯ ЯВЛЯЕТСЯ АЛЬТЕРНАТИВОЙ КРИОДЕСТРУКЦИИ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642" name="Google Shape;642;p70"/>
          <p:cNvSpPr txBox="1"/>
          <p:nvPr/>
        </p:nvSpPr>
        <p:spPr>
          <a:xfrm>
            <a:off x="1022425" y="2862275"/>
            <a:ext cx="7336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1"/>
          <p:cNvSpPr txBox="1"/>
          <p:nvPr>
            <p:ph type="title"/>
          </p:nvPr>
        </p:nvSpPr>
        <p:spPr>
          <a:xfrm>
            <a:off x="457200" y="274638"/>
            <a:ext cx="82296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УДАЛЕНИЕ ЛАЗЕРОМ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268760"/>
            <a:ext cx="3333900" cy="25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9832" y="2455772"/>
            <a:ext cx="6089150" cy="4573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>
            <p:ph idx="1" type="body"/>
          </p:nvPr>
        </p:nvSpPr>
        <p:spPr>
          <a:xfrm>
            <a:off x="386200" y="836704"/>
            <a:ext cx="8300700" cy="3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Эпидемиология</a:t>
            </a:r>
            <a:endParaRPr/>
          </a:p>
          <a:p>
            <a:pPr indent="-274320" lvl="1" marL="54864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Девочки</a:t>
            </a:r>
            <a:r>
              <a:rPr lang="ru-RU" sz="1800">
                <a:latin typeface="Arial"/>
                <a:ea typeface="Arial"/>
                <a:cs typeface="Arial"/>
                <a:sym typeface="Arial"/>
              </a:rPr>
              <a:t>/мальчики 2,5-4 : 1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Европейцы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Недоношенные дети (30%)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1752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▶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Низкий вес при рождении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Многоплодная беременность 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Возраст матери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Преэклампсия    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Биопсия</a:t>
            </a: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ru-R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хориона</a:t>
            </a: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(?)</a:t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sz="1000"/>
          </a:p>
        </p:txBody>
      </p:sp>
      <p:sp>
        <p:nvSpPr>
          <p:cNvPr id="145" name="Google Shape;145;p18"/>
          <p:cNvSpPr txBox="1"/>
          <p:nvPr/>
        </p:nvSpPr>
        <p:spPr>
          <a:xfrm>
            <a:off x="795800" y="5137650"/>
            <a:ext cx="67410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latin typeface="Courier New"/>
                <a:ea typeface="Courier New"/>
                <a:cs typeface="Courier New"/>
                <a:sym typeface="Courier New"/>
              </a:rPr>
              <a:t>Hemangioma Investigator Group. Prospective study of infantile hemangiomas: demographic, prenatal and perinatal charasterics J.Pediatr 2007. 150(3) 291-4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latin typeface="Courier New"/>
                <a:ea typeface="Courier New"/>
                <a:cs typeface="Courier New"/>
                <a:sym typeface="Courier New"/>
              </a:rPr>
              <a:t>Leaute -Labreze C, Prey S, Ezzedine K. Infantile hemangioma part 1. Pathophysiology, epidemiology, clinical features, life cycle and associated structural abnormalities. J Eur Acad Dermatol Venerol 2011/ 25(11) 1245-53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2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ХИРУРГИЧЕСКИХ ИССЕЧЕНИЯ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900900" cy="52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7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0900" y="0"/>
            <a:ext cx="52431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7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0901" y="3126650"/>
            <a:ext cx="49161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3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МИФ № 8 </a:t>
            </a:r>
            <a:endParaRPr/>
          </a:p>
        </p:txBody>
      </p:sp>
      <p:sp>
        <p:nvSpPr>
          <p:cNvPr id="664" name="Google Shape;664;p73"/>
          <p:cNvSpPr txBox="1"/>
          <p:nvPr>
            <p:ph idx="1" type="body"/>
          </p:nvPr>
        </p:nvSpPr>
        <p:spPr>
          <a:xfrm>
            <a:off x="457200" y="1289800"/>
            <a:ext cx="8229600" cy="54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FF0000"/>
                </a:solidFill>
              </a:rPr>
              <a:t>ЛАЗЕРНАЯ ТЕРАПИЯ ЯВЛЯЕТСЯ АЛЬТЕРНАТИВОЙ КРИОДЕСТРУКЦИИ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665" name="Google Shape;665;p73"/>
          <p:cNvSpPr txBox="1"/>
          <p:nvPr/>
        </p:nvSpPr>
        <p:spPr>
          <a:xfrm>
            <a:off x="377500" y="2862275"/>
            <a:ext cx="7981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bin"/>
                <a:ea typeface="Cabin"/>
                <a:cs typeface="Cabin"/>
                <a:sym typeface="Cabin"/>
              </a:rPr>
              <a:t>РЕАЛЬНОСТЬ: ЛАЗЕРНАЯ ТЕРАПИЯ ЭФФЕКТИВНА ДЛЯ КОРРЕКЦИИ ПЛОСКИХ ГЕМАНГИОМ И ОСТАТОЧНЫХ ЯВЛЕНИЙ. </a:t>
            </a:r>
            <a:endParaRPr sz="26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66" name="Google Shape;66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25" y="4262848"/>
            <a:ext cx="7389825" cy="243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4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Лазеры, применяемые для лечения гемангиом</a:t>
            </a:r>
            <a:endParaRPr/>
          </a:p>
        </p:txBody>
      </p:sp>
      <p:sp>
        <p:nvSpPr>
          <p:cNvPr id="673" name="Google Shape;673;p74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rgbClr val="121212"/>
              </a:buClr>
              <a:buSzPts val="2400"/>
              <a:buChar char="▶"/>
            </a:pPr>
            <a:r>
              <a:rPr lang="ru-RU" sz="2400">
                <a:solidFill>
                  <a:srgbClr val="121212"/>
                </a:solidFill>
                <a:highlight>
                  <a:srgbClr val="FFFFFF"/>
                </a:highlight>
              </a:rPr>
              <a:t> V-Beam лазер</a:t>
            </a:r>
            <a:endParaRPr sz="2400">
              <a:solidFill>
                <a:srgbClr val="121212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2400"/>
              <a:buChar char="▶"/>
            </a:pPr>
            <a:r>
              <a:rPr lang="ru-RU" sz="2400">
                <a:solidFill>
                  <a:srgbClr val="121212"/>
                </a:solidFill>
                <a:highlight>
                  <a:srgbClr val="FFFFFF"/>
                </a:highlight>
              </a:rPr>
              <a:t>Gentlelase лазер </a:t>
            </a:r>
            <a:endParaRPr sz="2400">
              <a:solidFill>
                <a:srgbClr val="121212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2400"/>
              <a:buChar char="▶"/>
            </a:pPr>
            <a:r>
              <a:rPr lang="ru-RU" sz="2400">
                <a:solidFill>
                  <a:srgbClr val="121212"/>
                </a:solidFill>
                <a:highlight>
                  <a:srgbClr val="FFFFFF"/>
                </a:highlight>
              </a:rPr>
              <a:t>Excel V лазер</a:t>
            </a:r>
            <a:endParaRPr sz="2400">
              <a:solidFill>
                <a:srgbClr val="121212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2400"/>
              <a:buChar char="▶"/>
            </a:pPr>
            <a:r>
              <a:rPr lang="ru-RU" sz="2400">
                <a:solidFill>
                  <a:srgbClr val="121212"/>
                </a:solidFill>
                <a:highlight>
                  <a:srgbClr val="FFFFFF"/>
                </a:highlight>
              </a:rPr>
              <a:t>Александритовый лазер</a:t>
            </a:r>
            <a:endParaRPr sz="2400">
              <a:solidFill>
                <a:srgbClr val="121212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2400"/>
              <a:buChar char="▶"/>
            </a:pPr>
            <a:r>
              <a:rPr lang="ru-RU" sz="2400">
                <a:solidFill>
                  <a:srgbClr val="121212"/>
                </a:solidFill>
                <a:highlight>
                  <a:srgbClr val="FFFFFF"/>
                </a:highlight>
              </a:rPr>
              <a:t>Ниодимовые:YAG лазер, and Fraxel лазер</a:t>
            </a:r>
            <a:endParaRPr sz="2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5"/>
          <p:cNvSpPr txBox="1"/>
          <p:nvPr>
            <p:ph type="title"/>
          </p:nvPr>
        </p:nvSpPr>
        <p:spPr>
          <a:xfrm>
            <a:off x="457200" y="0"/>
            <a:ext cx="8229600" cy="4766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30"/>
              <a:buFont typeface="Arial"/>
              <a:buNone/>
            </a:pPr>
            <a:r>
              <a:rPr b="0" i="0" lang="ru-RU" sz="243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Лечение (</a:t>
            </a:r>
            <a:r>
              <a:rPr lang="ru-RU" sz="2430">
                <a:latin typeface="Arial"/>
                <a:ea typeface="Arial"/>
                <a:cs typeface="Arial"/>
                <a:sym typeface="Arial"/>
              </a:rPr>
              <a:t>cхема 2012 года)</a:t>
            </a:r>
            <a:r>
              <a:rPr b="0" i="0" lang="ru-RU" sz="28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8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75"/>
          <p:cNvSpPr txBox="1"/>
          <p:nvPr>
            <p:ph idx="1" type="body"/>
          </p:nvPr>
        </p:nvSpPr>
        <p:spPr>
          <a:xfrm>
            <a:off x="0" y="476672"/>
            <a:ext cx="9144000" cy="6381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Гемангиомы, перекрывающие дыхательные пути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Пропранолол или стероиды системно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Трахеотомия 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Лазерная абляция 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Милиарные гемангиомы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Глюкокортикоиды, винкристин, или интерфероны системно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Печеночная артериальная эмболизация 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Лечение сердечной недостаточности 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Периорбитальные гемангиомы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Ведение офтальмологом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Наклейки на здоровый глаз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Пропранолол или глюкокортикостероиды системно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Топические бета-блокаторы</a:t>
            </a:r>
            <a:endParaRPr b="0" i="0" sz="1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Хирургическое иссечение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Изъязвления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Пропранолол системно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Уход за раневой поверхностью</a:t>
            </a:r>
            <a:endParaRPr/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Гигиенические мероприятия</a:t>
            </a:r>
            <a:endParaRPr/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Топические стероиды</a:t>
            </a:r>
            <a:endParaRPr/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Топический метронилазол + мупироцин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Системные антибиотики широкого спектра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Becaplermin (Regranex)</a:t>
            </a:r>
            <a:endParaRPr/>
          </a:p>
          <a:p>
            <a:pPr indent="-228600" lvl="2" marL="82296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140"/>
              <a:buFont typeface="Noto Sans Symbols"/>
              <a:buChar char="▶"/>
            </a:pP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Обезболивание</a:t>
            </a:r>
            <a:endParaRPr/>
          </a:p>
          <a:p>
            <a:pPr indent="-228600" lvl="3" marL="109728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050"/>
              <a:buFont typeface="Noto Sans Symbols"/>
              <a:buChar char="◻"/>
            </a:pP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Ацетаминофен </a:t>
            </a:r>
            <a:endParaRPr/>
          </a:p>
          <a:p>
            <a:pPr indent="-228600" lvl="3" marL="109728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BA1B3"/>
              </a:buClr>
              <a:buSzPts val="1050"/>
              <a:buFont typeface="Noto Sans Symbols"/>
              <a:buChar char="◻"/>
            </a:pP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Топический лидокаин 2-5%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94"/>
              <a:buFont typeface="Noto Sans Symbols"/>
              <a:buNone/>
            </a:pPr>
            <a:r>
              <a:t/>
            </a:r>
            <a:endParaRPr b="0" i="0" sz="6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6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Дифференциальный диагноз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76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Злокачественные опухоли новорожденных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Сосудистые мальформации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Венозные или лимфатические мальформации 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Капиллярные ангиомы (плоские ангиомы)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Конгенитальные гемангиомы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Синдром Казабаха-Мерритта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t/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7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Злокачественные опухоли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77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Присутствует с рождения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Единичная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Локализуется на лице, либо затрагивает сегмент конечности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Твердая, деформирует поверхностный рельеф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t/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8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Конгенитальные гемангиомы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78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Присутствуют с рождения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Иногда выявляются антенатально во время УЗИ.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Диф диагноз со злокачественными опухолями (биопсия)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Эволюция вариабельна от полного исчезновения до персистирования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9"/>
          <p:cNvSpPr txBox="1"/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Синдром Казабаха-Мерритта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79"/>
          <p:cNvSpPr txBox="1"/>
          <p:nvPr>
            <p:ph idx="1" type="body"/>
          </p:nvPr>
        </p:nvSpPr>
        <p:spPr>
          <a:xfrm>
            <a:off x="0" y="1124744"/>
            <a:ext cx="6156176" cy="5733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Сочетание быстро растущих гемангиом 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с выраженной тромбоцитопенией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Опухоль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Объемная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 множеством экхимозов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Фиолетово-синего оттенка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Горячая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Воспалительная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Часто сопровождается выраженными диссеменированными  кровотечениями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3322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t/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197800-202455-5213.jpg" id="707" name="Google Shape;70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6056" y="1601416"/>
            <a:ext cx="4298528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0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БЛАГОДАРЮ ЗА ВНИМАНИЕ!</a:t>
            </a:r>
            <a:endParaRPr/>
          </a:p>
        </p:txBody>
      </p:sp>
      <p:sp>
        <p:nvSpPr>
          <p:cNvPr id="714" name="Google Shape;714;p80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5" name="Google Shape;71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900" y="1485650"/>
            <a:ext cx="8954025" cy="49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1"/>
          <p:cNvSpPr txBox="1"/>
          <p:nvPr>
            <p:ph type="ctrTitle"/>
          </p:nvPr>
        </p:nvSpPr>
        <p:spPr>
          <a:xfrm>
            <a:off x="1219200" y="3886200"/>
            <a:ext cx="6858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СОСУДИСТЫЕ МАЛЬФОРМАЦИИ</a:t>
            </a:r>
            <a:endParaRPr b="0" i="0" sz="3200" u="none" cap="none" strike="noStrik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22" name="Google Shape;722;p81"/>
          <p:cNvSpPr txBox="1"/>
          <p:nvPr>
            <p:ph idx="1" type="subTitle"/>
          </p:nvPr>
        </p:nvSpPr>
        <p:spPr>
          <a:xfrm>
            <a:off x="1219200" y="5124450"/>
            <a:ext cx="6858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>
            <p:ph idx="1" type="body"/>
          </p:nvPr>
        </p:nvSpPr>
        <p:spPr>
          <a:xfrm>
            <a:off x="386200" y="836704"/>
            <a:ext cx="8300700" cy="3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Эпидемиология</a:t>
            </a:r>
            <a:endParaRPr/>
          </a:p>
          <a:p>
            <a:pPr indent="-274320" lvl="1" marL="54864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Девочки</a:t>
            </a:r>
            <a:r>
              <a:rPr lang="ru-RU" sz="1800">
                <a:latin typeface="Arial"/>
                <a:ea typeface="Arial"/>
                <a:cs typeface="Arial"/>
                <a:sym typeface="Arial"/>
              </a:rPr>
              <a:t>/мальчики 2,5-4 : 1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Европейцы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Недоношенные дети (30%)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1752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▶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Низкий вес при рождении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Многоплодная беременность 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Возраст матери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Преэклампсия    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68"/>
              <a:buFont typeface="Noto Sans Symbols"/>
              <a:buChar char="▶"/>
            </a:pPr>
            <a:r>
              <a:rPr b="0" i="0" lang="ru-R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Биопсия</a:t>
            </a: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ru-R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хориона</a:t>
            </a:r>
            <a:r>
              <a:rPr b="0" i="0" lang="ru-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(?)</a:t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sz="1000"/>
          </a:p>
        </p:txBody>
      </p:sp>
      <p:sp>
        <p:nvSpPr>
          <p:cNvPr id="152" name="Google Shape;152;p19"/>
          <p:cNvSpPr txBox="1"/>
          <p:nvPr/>
        </p:nvSpPr>
        <p:spPr>
          <a:xfrm>
            <a:off x="795800" y="5137650"/>
            <a:ext cx="67410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latin typeface="Courier New"/>
                <a:ea typeface="Courier New"/>
                <a:cs typeface="Courier New"/>
                <a:sym typeface="Courier New"/>
              </a:rPr>
              <a:t>Hemangioma Investigator Group. Prospective study of infantile hemangiomas: demographic, prenatal and perinatal charasterics J.Pediatr 2007. 150(3) 291-4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latin typeface="Courier New"/>
                <a:ea typeface="Courier New"/>
                <a:cs typeface="Courier New"/>
                <a:sym typeface="Courier New"/>
              </a:rPr>
              <a:t>Leaute -Labreze C, Prey S, Ezzedine K. Infantile hemangioma part 1. Pathophysiology, epidemiology, clinical features, life cycle and associated structural abnormalities. J Eur Acad Dermatol Venerol 2011/ 25(11) 1245-53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234050" y="4318425"/>
            <a:ext cx="8672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0000"/>
                </a:solidFill>
              </a:rPr>
              <a:t>В настоящее время считается, что основным пусковым механизмом в развитии гемангиом является гипоксия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82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Классификация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29" name="Google Shape;729;p82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 медленным кровотоком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Капиллярные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Венозные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Лимфатические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сочетанные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 быстрым кровотоком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Артериальные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Артерио-венозные</a:t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3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КАПИЛЛЯРНЫЕ МАЛЬФОРМАЦИИ 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35" name="Google Shape;735;p83"/>
          <p:cNvSpPr txBox="1"/>
          <p:nvPr>
            <p:ph idx="1" type="body"/>
          </p:nvPr>
        </p:nvSpPr>
        <p:spPr>
          <a:xfrm>
            <a:off x="457200" y="1484784"/>
            <a:ext cx="8229600" cy="4641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Винное пятно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Синдром Стержа-Вебера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Синдром Клиппеля-Тренонэ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Невус Унны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Cutis marmorata telangiectatica congenita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Макроцефалия-CMTC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Пигменто-васкулярные факоматозы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4"/>
          <p:cNvSpPr txBox="1"/>
          <p:nvPr>
            <p:ph type="title"/>
          </p:nvPr>
        </p:nvSpPr>
        <p:spPr>
          <a:xfrm>
            <a:off x="0" y="274638"/>
            <a:ext cx="9144000" cy="10661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rPr b="0" i="0" lang="ru-RU" sz="288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Простой невус </a:t>
            </a:r>
            <a:br>
              <a:rPr b="0" i="0" lang="ru-RU" sz="288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b="0" i="0" lang="ru-RU" sz="279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(невус Унны, «укус аиста», </a:t>
            </a:r>
            <a:endParaRPr b="0" i="0" sz="279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rPr b="0" i="0" lang="ru-RU" sz="279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«поцелуй ангела», «лососевые пятна»)</a:t>
            </a:r>
            <a:endParaRPr/>
          </a:p>
        </p:txBody>
      </p:sp>
      <p:sp>
        <p:nvSpPr>
          <p:cNvPr id="742" name="Google Shape;742;p84"/>
          <p:cNvSpPr txBox="1"/>
          <p:nvPr>
            <p:ph idx="1" type="body"/>
          </p:nvPr>
        </p:nvSpPr>
        <p:spPr>
          <a:xfrm>
            <a:off x="0" y="1628800"/>
            <a:ext cx="8686800" cy="52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1" marL="54864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Встречается у 40-60% новорожденных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Локализуется на веках, на задней поверхности шеи в центре, между бровями, на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затылке,в люмбосакральной</a:t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области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Бледнеет при витропрессии</a:t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Регрессирует в течение 1-2 лет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На шее может не исчезнуть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Редко ассоциирован с 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системными аномалиями</a:t>
            </a:r>
            <a:endParaRPr/>
          </a:p>
          <a:p>
            <a:pPr indent="-228600" lvl="2" marL="82296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Spinal disgraphism</a:t>
            </a:r>
            <a:endParaRPr b="0" i="0" sz="20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28600" lvl="2" marL="82296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Beckwith-Wiedeman Syndrome</a:t>
            </a:r>
            <a:endParaRPr/>
          </a:p>
          <a:p>
            <a:pPr indent="-228600" lvl="2" marL="822960" marR="0" rtl="0" algn="l">
              <a:spcBef>
                <a:spcPts val="500"/>
              </a:spcBef>
              <a:spcAft>
                <a:spcPts val="0"/>
              </a:spcAft>
              <a:buClr>
                <a:srgbClr val="BABABA"/>
              </a:buClr>
              <a:buSzPts val="1520"/>
              <a:buFont typeface="Noto Sans Symbols"/>
              <a:buChar char="▶"/>
            </a:pPr>
            <a:r>
              <a:rPr b="0" i="0" lang="ru-RU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Cutis marmorata telangiectatica congenita</a:t>
            </a:r>
            <a:endParaRPr b="0" i="0" sz="20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63322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t/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DSCN1013.jpg" id="743" name="Google Shape;74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3325" y="4726947"/>
            <a:ext cx="2841400" cy="21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200" y="2477125"/>
            <a:ext cx="3396800" cy="224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0059" y="96599"/>
            <a:ext cx="2674666" cy="177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5"/>
          <p:cNvSpPr txBox="1"/>
          <p:nvPr>
            <p:ph type="title"/>
          </p:nvPr>
        </p:nvSpPr>
        <p:spPr>
          <a:xfrm>
            <a:off x="457200" y="274638"/>
            <a:ext cx="8229600" cy="4180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rPr b="0" i="0" lang="ru-RU" sz="288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Портвейновые пятна</a:t>
            </a:r>
            <a:endParaRPr b="0" i="0" sz="288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52" name="Google Shape;752;p85"/>
          <p:cNvSpPr txBox="1"/>
          <p:nvPr>
            <p:ph idx="1" type="body"/>
          </p:nvPr>
        </p:nvSpPr>
        <p:spPr>
          <a:xfrm>
            <a:off x="0" y="692696"/>
            <a:ext cx="6300192" cy="6165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Локализация различна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Встречаются у 0,1-0,2% новорожденных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Ярко красные или розовые пятна с 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None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четкими границами, без рельефа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В 85% унилатеральны</a:t>
            </a:r>
            <a:endParaRPr b="0" i="0" sz="2405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При витропрессии не исчезают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Увеличиваются пропорционально росту ребенка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Нет тенденции к спонтанному исчезновению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 возрастом могут темнеть, становиться рельефными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Изолированные- не ассоциированы с другими заболеваниями***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Лечение – лазерное удаление (pulsed dye </a:t>
            </a:r>
            <a:endParaRPr b="0" i="0" sz="2405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None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laser, YAG лазер)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None/>
            </a:pPr>
            <a:r>
              <a:t/>
            </a:r>
            <a:endParaRPr b="0" i="0" sz="2405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1600754.jpg" id="753" name="Google Shape;75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9673" y="764703"/>
            <a:ext cx="3194327" cy="4464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86"/>
          <p:cNvSpPr txBox="1"/>
          <p:nvPr>
            <p:ph type="title"/>
          </p:nvPr>
        </p:nvSpPr>
        <p:spPr>
          <a:xfrm>
            <a:off x="0" y="274638"/>
            <a:ext cx="91440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Bookman Old Style"/>
              <a:buNone/>
            </a:pPr>
            <a:r>
              <a:rPr b="0" i="0" lang="ru-RU" sz="40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Синдром Стержа-Вебера </a:t>
            </a:r>
            <a:br>
              <a:rPr b="0" i="0" lang="ru-RU" sz="36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b="0" i="0" lang="ru-RU" sz="36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</a:t>
            </a:r>
            <a:r>
              <a:rPr b="0" i="0" lang="ru-RU" sz="28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Sturge-Weber-Krabbe Syndrome,</a:t>
            </a:r>
            <a:br>
              <a:rPr b="0" i="0" lang="ru-RU" sz="28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b="0" i="0" lang="ru-RU" sz="28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Энцефалотригеминальный ангиоматоз Штурге-Вебера</a:t>
            </a:r>
            <a:r>
              <a:rPr b="0" i="0" lang="ru-RU" sz="36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)</a:t>
            </a:r>
            <a:endParaRPr b="0" i="0" sz="36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60" name="Google Shape;760;p86"/>
          <p:cNvSpPr txBox="1"/>
          <p:nvPr>
            <p:ph idx="1" type="body"/>
          </p:nvPr>
        </p:nvSpPr>
        <p:spPr>
          <a:xfrm>
            <a:off x="457200" y="1772816"/>
            <a:ext cx="8229600" cy="4353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Плоская ангиома (PWS) на лице, по ходу V1 и +-V2 тройничного нерва, с захватом области верхнего века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Лептоменингиальные ангиомы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Врожденная глаукома </a:t>
            </a:r>
            <a:endParaRPr/>
          </a:p>
        </p:txBody>
      </p:sp>
      <p:pic>
        <p:nvPicPr>
          <p:cNvPr descr="RyanwithDad.jpg" id="761" name="Google Shape;76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4048" y="3789040"/>
            <a:ext cx="4139952" cy="3949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87"/>
          <p:cNvSpPr txBox="1"/>
          <p:nvPr>
            <p:ph type="title"/>
          </p:nvPr>
        </p:nvSpPr>
        <p:spPr>
          <a:xfrm flipH="1" rot="10800000">
            <a:off x="457200" y="228919"/>
            <a:ext cx="8229600" cy="457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t/>
            </a:r>
            <a:endParaRPr b="0" i="0" sz="288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68" name="Google Shape;768;p87"/>
          <p:cNvSpPr txBox="1"/>
          <p:nvPr>
            <p:ph idx="1" type="body"/>
          </p:nvPr>
        </p:nvSpPr>
        <p:spPr>
          <a:xfrm>
            <a:off x="457200" y="404664"/>
            <a:ext cx="8229600" cy="6192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Сопровождаются 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Глазными аномалиями 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(н/р глаукома)</a:t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Неврологическими нарушениями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Эпилептические приступы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Гемипарез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Задержка интеллектуального развития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Нарушения поведения</a:t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015f.jpg" id="769" name="Google Shape;769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5083" y="1124744"/>
            <a:ext cx="4328917" cy="2924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8"/>
          <p:cNvSpPr txBox="1"/>
          <p:nvPr>
            <p:ph type="title"/>
          </p:nvPr>
        </p:nvSpPr>
        <p:spPr>
          <a:xfrm>
            <a:off x="8964488" y="0"/>
            <a:ext cx="179512" cy="457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ookman Old Style"/>
              <a:buNone/>
            </a:pPr>
            <a:r>
              <a:t/>
            </a:r>
            <a:endParaRPr b="0" i="0" sz="36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76" name="Google Shape;776;p88"/>
          <p:cNvSpPr txBox="1"/>
          <p:nvPr>
            <p:ph idx="1" type="body"/>
          </p:nvPr>
        </p:nvSpPr>
        <p:spPr>
          <a:xfrm>
            <a:off x="0" y="620688"/>
            <a:ext cx="9144000" cy="5505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Критерии для скринига на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заболевания ЦНС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PWC на веках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Унилатеральные пятна по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ходу V1, V2 и V3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Билатеральные PWC</a:t>
            </a:r>
            <a:endParaRPr/>
          </a:p>
          <a:p>
            <a:pPr indent="-148844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Исследования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МРТ в сосудистом режиме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КТ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SPECT(ОФЭКТ–однофотонная эмиссионная КТ)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jkms-20-1082-g001-l.jpg" id="777" name="Google Shape;777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2120" y="797938"/>
            <a:ext cx="3491880" cy="4163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9"/>
          <p:cNvSpPr txBox="1"/>
          <p:nvPr>
            <p:ph type="title"/>
          </p:nvPr>
        </p:nvSpPr>
        <p:spPr>
          <a:xfrm>
            <a:off x="2339752" y="274638"/>
            <a:ext cx="63470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Синдром Клиппеля-Тренонэ</a:t>
            </a:r>
            <a:b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(Klippel-Trenaunau syndrome)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84" name="Google Shape;784;p89"/>
          <p:cNvSpPr txBox="1"/>
          <p:nvPr>
            <p:ph idx="1" type="body"/>
          </p:nvPr>
        </p:nvSpPr>
        <p:spPr>
          <a:xfrm>
            <a:off x="0" y="1700808"/>
            <a:ext cx="6588224" cy="5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Проявляется в виде: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Распространенных PWC  с подлежащими венозными и/или лимфатическими мальформациями на конечностях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Верхних 5%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Нижних 95%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Верхних и нижних 15%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Варикозного расширения вен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Гипертрофии костей и подкожной клечатки, ассиметрии длины конечностей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Дополнительных артерио-венозные анастомозов (при Parkes-Weber, Klippel-Trenaunau-Weber syn)</a:t>
            </a:r>
            <a:endParaRPr/>
          </a:p>
          <a:p>
            <a:pPr indent="-148844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48844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Klippel_Trenaunay_synd_leg.jpg" id="785" name="Google Shape;785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339752" cy="17548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0070.jpg" id="786" name="Google Shape;786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8971" y="2348880"/>
            <a:ext cx="2935028" cy="450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90"/>
          <p:cNvSpPr txBox="1"/>
          <p:nvPr>
            <p:ph type="title"/>
          </p:nvPr>
        </p:nvSpPr>
        <p:spPr>
          <a:xfrm>
            <a:off x="0" y="260648"/>
            <a:ext cx="9144000" cy="1282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ookman Old Style"/>
              <a:buNone/>
            </a:pPr>
            <a:r>
              <a:rPr b="0" i="0" lang="ru-RU" sz="36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Cutis marmorata telangiectatica congenita </a:t>
            </a:r>
            <a:r>
              <a:rPr b="0" i="0" lang="ru-RU" sz="243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(сосудистый ретикулярный невус, врожденное ретикулярное ливедо)</a:t>
            </a:r>
            <a:endParaRPr b="0" i="0" sz="243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93" name="Google Shape;793;p90"/>
          <p:cNvSpPr txBox="1"/>
          <p:nvPr>
            <p:ph idx="1" type="body"/>
          </p:nvPr>
        </p:nvSpPr>
        <p:spPr>
          <a:xfrm>
            <a:off x="0" y="1484784"/>
            <a:ext cx="9144000" cy="5184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None/>
            </a:pPr>
            <a:r>
              <a:rPr b="0" i="0" lang="ru-RU" sz="201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Характеризуется генерализованным или локализованным ретикулярным сосудистым рисунком на коже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Char char="▶"/>
            </a:pPr>
            <a:r>
              <a:rPr b="0" i="0" lang="ru-RU" sz="201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Более контрастным на холоде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Char char="▶"/>
            </a:pPr>
            <a:r>
              <a:rPr b="0" i="0" lang="ru-RU" sz="201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В тепле не исчезающим полностью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Char char="▶"/>
            </a:pPr>
            <a:r>
              <a:rPr b="0" i="0" lang="ru-RU" sz="201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Часто сопутствуют атрофия кожи и изъязвления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Char char="▶"/>
            </a:pPr>
            <a:r>
              <a:rPr b="0" i="0" lang="ru-RU" sz="201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Чаще на конечностях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Char char="▶"/>
            </a:pPr>
            <a:r>
              <a:rPr b="0" i="0" lang="ru-RU" sz="201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Унилатерально в 65%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Char char="▶"/>
            </a:pPr>
            <a:r>
              <a:rPr b="0" i="0" lang="ru-RU" sz="201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Обычно спонтанно регрессируют в течение 2х лет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Char char="▶"/>
            </a:pPr>
            <a:r>
              <a:rPr b="0" i="0" lang="ru-RU" sz="201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Сопутствующая патология в 27-80%</a:t>
            </a:r>
            <a:endParaRPr/>
          </a:p>
          <a:p>
            <a:pPr indent="-274319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PWC</a:t>
            </a:r>
            <a:endParaRPr/>
          </a:p>
          <a:p>
            <a:pPr indent="-274319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Ассиметрия туловища и конечностей</a:t>
            </a:r>
            <a:endParaRPr/>
          </a:p>
          <a:p>
            <a:pPr indent="-274319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Глаукома </a:t>
            </a:r>
            <a:endParaRPr/>
          </a:p>
          <a:p>
            <a:pPr indent="-274319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Врожденная локализованная аплазия </a:t>
            </a:r>
            <a:endParaRPr/>
          </a:p>
          <a:p>
            <a:pPr indent="-274320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54"/>
              <a:buFont typeface="Noto Sans Symbols"/>
              <a:buNone/>
            </a:pPr>
            <a:r>
              <a:rPr b="0" i="0" lang="ru-RU" sz="1782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	кожи</a:t>
            </a:r>
            <a:endParaRPr/>
          </a:p>
          <a:p>
            <a:pPr indent="-274319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Готическое небо</a:t>
            </a:r>
            <a:endParaRPr/>
          </a:p>
          <a:p>
            <a:pPr indent="-274319" lvl="1" marL="54864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354"/>
              <a:buFont typeface="Noto Sans Symbols"/>
              <a:buChar char="▶"/>
            </a:pPr>
            <a:r>
              <a:rPr b="0" i="0" lang="ru-RU" sz="1782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другие</a:t>
            </a:r>
            <a:endParaRPr/>
          </a:p>
          <a:p>
            <a:pPr indent="-177076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None/>
            </a:pPr>
            <a:r>
              <a:t/>
            </a:r>
            <a:endParaRPr b="0" i="0" sz="2015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77076" lvl="0" marL="27432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31"/>
              <a:buFont typeface="Noto Sans Symbols"/>
              <a:buNone/>
            </a:pPr>
            <a:r>
              <a:t/>
            </a:r>
            <a:endParaRPr b="0" i="0" sz="2015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1-s2_0-S0190962206017142-gr6.jpg" id="794" name="Google Shape;79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8101" y="4149080"/>
            <a:ext cx="4055899" cy="27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975" y="1922125"/>
            <a:ext cx="3806353" cy="2521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91"/>
          <p:cNvSpPr txBox="1"/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Макроцефалия-врожденное ретикулярное ливедо (M-CMTC)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02" name="Google Shape;802;p91"/>
          <p:cNvSpPr txBox="1"/>
          <p:nvPr>
            <p:ph idx="1" type="body"/>
          </p:nvPr>
        </p:nvSpPr>
        <p:spPr>
          <a:xfrm>
            <a:off x="0" y="1556792"/>
            <a:ext cx="8229600" cy="530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Синдром избыточного роста с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Капиллярными мальформациями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Макроцефалией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Полидактилией/синдактилией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Неонатальной гипотонией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Задержкой развития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Структурные аномалии мозга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Основное отличие от CMTC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Наличие капиллярных мальформаций</a:t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>
            <p:ph idx="1" type="body"/>
          </p:nvPr>
        </p:nvSpPr>
        <p:spPr>
          <a:xfrm>
            <a:off x="386200" y="836704"/>
            <a:ext cx="8300700" cy="3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Патогенез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Три основные гипотезы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пролиферация, вызванная гипоксией ( тканевая гипоксия провоцирует пролиферацию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соматическая мутация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-RU" sz="1800">
                <a:latin typeface="Arial"/>
                <a:ea typeface="Arial"/>
                <a:cs typeface="Arial"/>
                <a:sym typeface="Arial"/>
              </a:rPr>
              <a:t>плацентарная теория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sz="1000"/>
          </a:p>
        </p:txBody>
      </p:sp>
      <p:sp>
        <p:nvSpPr>
          <p:cNvPr id="160" name="Google Shape;160;p20"/>
          <p:cNvSpPr txBox="1"/>
          <p:nvPr/>
        </p:nvSpPr>
        <p:spPr>
          <a:xfrm>
            <a:off x="795800" y="5137650"/>
            <a:ext cx="67410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latin typeface="Courier New"/>
                <a:ea typeface="Courier New"/>
                <a:cs typeface="Courier New"/>
                <a:sym typeface="Courier New"/>
              </a:rPr>
              <a:t>Hemangioma Investigator Group. Prospective study of infantile hemangiomas: demographic, prenatal and perinatal charasterics J.Pediatr 2007. 150(3) 291-4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latin typeface="Courier New"/>
                <a:ea typeface="Courier New"/>
                <a:cs typeface="Courier New"/>
                <a:sym typeface="Courier New"/>
              </a:rPr>
              <a:t>Leaute -Labreze C, Prey S, Ezzedine K. Infantile hemangioma part 1. Pathophysiology, epidemiology, clinical features, life cycle and associated structural abnormalities. J Eur Acad Dermatol Venerol 2011/ 25(11) 1245-53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234050" y="4318425"/>
            <a:ext cx="86721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0000"/>
                </a:solidFill>
              </a:rPr>
              <a:t>В настоящее время считается, что основным пусковым механизмом в развитии гемангиом является гипоксия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92"/>
          <p:cNvSpPr txBox="1"/>
          <p:nvPr>
            <p:ph type="title"/>
          </p:nvPr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Пигментно-сосудистые факоматозы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09" name="Google Shape;809;p92"/>
          <p:cNvSpPr txBox="1"/>
          <p:nvPr>
            <p:ph idx="1" type="body"/>
          </p:nvPr>
        </p:nvSpPr>
        <p:spPr>
          <a:xfrm>
            <a:off x="0" y="620688"/>
            <a:ext cx="7020272" cy="6048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   Это сочетание сосудистых мальформаций и нарушения пигментации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↖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Наиболее частый вариант невус Ота (монголоидное пятно)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 50% пациентов есть и другие ассоциированные проявления на коже – пятна кофе с молоком, nevus anemicus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 50% пациентов бывают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сопутствующие патологии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Неврологические (эпи-приступы, задержки развития, внутричерепные кальцификаты, атрофия мозга)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Офтальмологические (изменение цвета склер –серо-голубые)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Аномалии скелета</a:t>
            </a:r>
            <a:endParaRPr/>
          </a:p>
          <a:p>
            <a:pPr indent="-148844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mongolian_spot_3_040915.jpg" id="810" name="Google Shape;81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848" y="908721"/>
            <a:ext cx="2382151" cy="2160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rmnet_photo_of_cafe_au_lait_spot.jpg" id="811" name="Google Shape;81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660232" y="3068960"/>
            <a:ext cx="2483768" cy="168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3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Синдром Кобба (Cobb syndrome)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17" name="Google Shape;817;p93"/>
          <p:cNvSpPr txBox="1"/>
          <p:nvPr>
            <p:ph idx="1" type="body"/>
          </p:nvPr>
        </p:nvSpPr>
        <p:spPr>
          <a:xfrm>
            <a:off x="0" y="1600200"/>
            <a:ext cx="421196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Ассоциация ангиом на туловище со спинальными ангиомами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Высок риск параплегий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cobb.jpg" id="818" name="Google Shape;818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5204" y="2204864"/>
            <a:ext cx="5678796" cy="465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94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ВЕНОЗНЫЕ МАЛЬФОРМАЦИИ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25" name="Google Shape;825;p94"/>
          <p:cNvSpPr txBox="1"/>
          <p:nvPr>
            <p:ph idx="1" type="body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Мягкие, легко сжимаемые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Опустошаются при надавливании, или в возвышенном положении конечности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Набухают, когда конечность опущена, либо при усилии во время плача 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Нет изменения локальной температуры, нет шума при аускультации, нет пульсации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Локализуются на конечностях и лице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Объем и распространенность варьируют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5"/>
          <p:cNvSpPr txBox="1"/>
          <p:nvPr>
            <p:ph type="title"/>
          </p:nvPr>
        </p:nvSpPr>
        <p:spPr>
          <a:xfrm>
            <a:off x="457200" y="0"/>
            <a:ext cx="8229600" cy="457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t/>
            </a:r>
            <a:endParaRPr b="0" i="0" sz="288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31" name="Google Shape;831;p95"/>
          <p:cNvSpPr txBox="1"/>
          <p:nvPr>
            <p:ph idx="1" type="body"/>
          </p:nvPr>
        </p:nvSpPr>
        <p:spPr>
          <a:xfrm>
            <a:off x="457200" y="260648"/>
            <a:ext cx="8229600" cy="5865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Может быть глубокая инвазия в подкожные мышцы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УЗИ выявляет «венозные озера», отсутствие спонтанного кровотока 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lg1423_1.jpg" id="832" name="Google Shape;83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56992"/>
            <a:ext cx="4852523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titled.bmp" id="833" name="Google Shape;833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5331" y="2492896"/>
            <a:ext cx="4288669" cy="3221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96"/>
          <p:cNvSpPr txBox="1"/>
          <p:nvPr>
            <p:ph type="title"/>
          </p:nvPr>
        </p:nvSpPr>
        <p:spPr>
          <a:xfrm>
            <a:off x="457200" y="-45719"/>
            <a:ext cx="8229600" cy="457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t/>
            </a:r>
            <a:endParaRPr b="0" i="0" sz="288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40" name="Google Shape;840;p96"/>
          <p:cNvSpPr txBox="1"/>
          <p:nvPr>
            <p:ph idx="1" type="body"/>
          </p:nvPr>
        </p:nvSpPr>
        <p:spPr>
          <a:xfrm>
            <a:off x="457200" y="188640"/>
            <a:ext cx="8229600" cy="5937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8844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Ухудшение происходит медленно в течение жизни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Часты эпизоды острого тромбоза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Появляются болезненные и воспалительные узлы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образуются кальцификаты: флеболиты </a:t>
            </a:r>
            <a:endParaRPr/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t/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None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Возможны нарушения свертываемости при распространенных проявлениях</a:t>
            </a:r>
            <a:endParaRPr b="0" i="0" sz="2300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97"/>
          <p:cNvSpPr txBox="1"/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Bookman Old Style"/>
              <a:buNone/>
            </a:pPr>
            <a:r>
              <a:rPr b="0" i="0" lang="ru-RU" sz="288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ЛИМФАТИЧЕСКИЕ МАЛЬФОРМАЦИИ</a:t>
            </a:r>
            <a:br>
              <a:rPr b="0" i="0" lang="ru-RU" sz="288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b="0" i="0" lang="ru-RU" sz="288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(лимфангиомы)</a:t>
            </a:r>
            <a:endParaRPr b="0" i="0" sz="288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47" name="Google Shape;847;p97"/>
          <p:cNvSpPr txBox="1"/>
          <p:nvPr>
            <p:ph idx="1" type="body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8254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None/>
            </a:pPr>
            <a:r>
              <a:t/>
            </a:r>
            <a:endParaRPr b="0" i="0" sz="2405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Характеризуются аномалиями формирования лимфатических сосудов  в виде образования кист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17"/>
              <a:buFont typeface="Noto Sans Symbols"/>
              <a:buChar char="▶"/>
            </a:pPr>
            <a:r>
              <a:rPr b="0" i="0" lang="ru-RU" sz="2127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Макрокисты- кистозные гигромы</a:t>
            </a:r>
            <a:endParaRPr b="0" i="0" sz="2127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17"/>
              <a:buFont typeface="Noto Sans Symbols"/>
              <a:buChar char="▶"/>
            </a:pPr>
            <a:r>
              <a:rPr b="0" i="0" lang="ru-RU" sz="2127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Микрокисты -кавернозные и капиллярные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17"/>
              <a:buFont typeface="Noto Sans Symbols"/>
              <a:buChar char="▶"/>
            </a:pPr>
            <a:r>
              <a:rPr b="0" i="0" lang="ru-RU" sz="2127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Смешанные 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Диагностируются в течение первых 2х лет жизни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Спонтанная ремиссия </a:t>
            </a:r>
            <a:endParaRPr b="0" i="0" sz="2405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None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встречается редко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28"/>
              <a:buFont typeface="Noto Sans Symbols"/>
              <a:buChar char="▶"/>
            </a:pPr>
            <a:r>
              <a:rPr b="0" i="0" lang="ru-RU" sz="2405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Лечение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17"/>
              <a:buFont typeface="Noto Sans Symbols"/>
              <a:buChar char="▶"/>
            </a:pPr>
            <a:r>
              <a:rPr b="0" i="0" lang="ru-RU" sz="2127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Хирургическое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17"/>
              <a:buFont typeface="Noto Sans Symbols"/>
              <a:buChar char="▶"/>
            </a:pPr>
            <a:r>
              <a:rPr b="0" i="0" lang="ru-RU" sz="2127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Системные стероиды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17"/>
              <a:buFont typeface="Noto Sans Symbols"/>
              <a:buChar char="▶"/>
            </a:pPr>
            <a:r>
              <a:rPr b="0" i="0" lang="ru-RU" sz="2127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Инъекции OK432</a:t>
            </a:r>
            <a:endParaRPr b="0" i="0" sz="2127" u="none" cap="none" strike="noStrik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en_a14f1.jpg" id="848" name="Google Shape;84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7984" y="3573016"/>
            <a:ext cx="4716016" cy="3988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8"/>
          <p:cNvSpPr txBox="1"/>
          <p:nvPr>
            <p:ph type="title"/>
          </p:nvPr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АРТЕРИОВЕНОЗНЫЕ МАЛЬФОРМАЦИИ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55" name="Google Shape;855;p98"/>
          <p:cNvSpPr txBox="1"/>
          <p:nvPr>
            <p:ph idx="1" type="body"/>
          </p:nvPr>
        </p:nvSpPr>
        <p:spPr>
          <a:xfrm>
            <a:off x="0" y="908720"/>
            <a:ext cx="7668344" cy="576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Характеризуются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Рельефным образованием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Или красным пятном, симулирующим PWC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С локальным повышением температуры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С пульсацией (в большинстве случаев)</a:t>
            </a:r>
            <a:endParaRPr/>
          </a:p>
          <a:p>
            <a:pPr indent="-274320" lvl="1" marL="54864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48"/>
              <a:buFont typeface="Noto Sans Symbols"/>
              <a:buChar char="▶"/>
            </a:pPr>
            <a:r>
              <a:rPr b="0" i="0" lang="ru-RU" sz="2300" u="none" cap="none" strike="noStrik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 Часто выслушивается шум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УЗДГ-быстрый кровоток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Локализация- уши, волосистая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часть головы, дистальные отделы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конечностей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Отмечается рост образований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при травмах, во время беременности 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и пубертата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descr="Arteriovenous%20A.jpg" id="856" name="Google Shape;856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8145" y="3140968"/>
            <a:ext cx="3275856" cy="3307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99"/>
          <p:cNvSpPr txBox="1"/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Bookman Old Style"/>
              <a:buNone/>
            </a:pPr>
            <a:r>
              <a:rPr b="0" i="0" lang="ru-RU" sz="3200" u="none" cap="none" strike="noStrik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СМЕШАННЫЕ МАЛЬФОРМАЦИИ</a:t>
            </a:r>
            <a:endParaRPr b="0" i="0" sz="3200" u="none" cap="none" strike="noStrike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63" name="Google Shape;863;p99"/>
          <p:cNvSpPr txBox="1"/>
          <p:nvPr>
            <p:ph idx="1" type="body"/>
          </p:nvPr>
        </p:nvSpPr>
        <p:spPr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Могут быть любые сочетания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Диагностические исследования в сомнительных случаях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УЗДГ</a:t>
            </a:r>
            <a:endParaRPr/>
          </a:p>
          <a:p>
            <a:pPr indent="-274320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Char char="▶"/>
            </a:pPr>
            <a:r>
              <a:rPr b="0" i="0" lang="ru-RU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МРТ или МРТ в сосудистом режиме</a:t>
            </a:r>
            <a:endParaRPr/>
          </a:p>
          <a:p>
            <a:pPr indent="-148844" lvl="0" marL="27432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76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00"/>
          <p:cNvSpPr txBox="1"/>
          <p:nvPr>
            <p:ph type="title"/>
          </p:nvPr>
        </p:nvSpPr>
        <p:spPr>
          <a:xfrm>
            <a:off x="457200" y="152400"/>
            <a:ext cx="8229600" cy="293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БЛАГОДАРЮ ЗА ВНИМАНИЕ И ВАШЕ ТЕРПЕНИЕ!</a:t>
            </a:r>
            <a:endParaRPr/>
          </a:p>
        </p:txBody>
      </p:sp>
      <p:sp>
        <p:nvSpPr>
          <p:cNvPr id="870" name="Google Shape;870;p100"/>
          <p:cNvSpPr txBox="1"/>
          <p:nvPr>
            <p:ph idx="1" type="body"/>
          </p:nvPr>
        </p:nvSpPr>
        <p:spPr>
          <a:xfrm>
            <a:off x="457200" y="1219200"/>
            <a:ext cx="8229600" cy="49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-148844" lvl="0" marL="27432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/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Классификация</a:t>
            </a:r>
            <a:r>
              <a:rPr b="0" i="0" lang="ru-RU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гемангиом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1"/>
          <p:cNvSpPr txBox="1"/>
          <p:nvPr>
            <p:ph idx="1" type="body"/>
          </p:nvPr>
        </p:nvSpPr>
        <p:spPr>
          <a:xfrm>
            <a:off x="457200" y="1219200"/>
            <a:ext cx="82296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▶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единичная                 vs                  множественные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457200" y="5500425"/>
            <a:ext cx="83319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Pediatrics AAP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aocd.org</a:t>
            </a:r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0775" y="1929188"/>
            <a:ext cx="4971926" cy="27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950" y="2088213"/>
            <a:ext cx="1847850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Начальная">
  <a:themeElements>
    <a:clrScheme name="Начальная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